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8" r:id="rId2"/>
    <p:sldId id="259" r:id="rId3"/>
    <p:sldId id="256" r:id="rId4"/>
    <p:sldId id="257"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4" r:id="rId29"/>
    <p:sldId id="283"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CC"/>
    <a:srgbClr val="56709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AAFE3F0-748A-429F-A11A-70CF75B21A48}" v="321" dt="2025-06-27T03:31:14.551"/>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66" d="100"/>
          <a:sy n="66" d="100"/>
        </p:scale>
        <p:origin x="1044" y="66"/>
      </p:cViewPr>
      <p:guideLst>
        <p:guide pos="3840"/>
        <p:guide orient="horz" pos="216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microsoft.com/office/2016/11/relationships/changesInfo" Target="changesInfos/changesInfo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laya Kumar Pradhan" userId="a4f663acb5a5b35f" providerId="LiveId" clId="{3AAFE3F0-748A-429F-A11A-70CF75B21A48}"/>
    <pc:docChg chg="modSld modShowInfo">
      <pc:chgData name="Malaya Kumar Pradhan" userId="a4f663acb5a5b35f" providerId="LiveId" clId="{3AAFE3F0-748A-429F-A11A-70CF75B21A48}" dt="2025-06-27T03:31:14.551" v="321"/>
      <pc:docMkLst>
        <pc:docMk/>
      </pc:docMkLst>
      <pc:sldChg chg="modTransition">
        <pc:chgData name="Malaya Kumar Pradhan" userId="a4f663acb5a5b35f" providerId="LiveId" clId="{3AAFE3F0-748A-429F-A11A-70CF75B21A48}" dt="2025-06-27T02:58:19.408" v="72"/>
        <pc:sldMkLst>
          <pc:docMk/>
          <pc:sldMk cId="894603575" sldId="256"/>
        </pc:sldMkLst>
      </pc:sldChg>
      <pc:sldChg chg="modTransition">
        <pc:chgData name="Malaya Kumar Pradhan" userId="a4f663acb5a5b35f" providerId="LiveId" clId="{3AAFE3F0-748A-429F-A11A-70CF75B21A48}" dt="2025-06-27T02:59:47.029" v="94"/>
        <pc:sldMkLst>
          <pc:docMk/>
          <pc:sldMk cId="819928062" sldId="257"/>
        </pc:sldMkLst>
      </pc:sldChg>
      <pc:sldChg chg="modTransition modAnim">
        <pc:chgData name="Malaya Kumar Pradhan" userId="a4f663acb5a5b35f" providerId="LiveId" clId="{3AAFE3F0-748A-429F-A11A-70CF75B21A48}" dt="2025-06-27T03:26:11.335" v="309"/>
        <pc:sldMkLst>
          <pc:docMk/>
          <pc:sldMk cId="1804497647" sldId="258"/>
        </pc:sldMkLst>
      </pc:sldChg>
      <pc:sldChg chg="modTransition">
        <pc:chgData name="Malaya Kumar Pradhan" userId="a4f663acb5a5b35f" providerId="LiveId" clId="{3AAFE3F0-748A-429F-A11A-70CF75B21A48}" dt="2025-06-27T02:57:17.750" v="64"/>
        <pc:sldMkLst>
          <pc:docMk/>
          <pc:sldMk cId="3228581686" sldId="259"/>
        </pc:sldMkLst>
      </pc:sldChg>
      <pc:sldChg chg="modTransition">
        <pc:chgData name="Malaya Kumar Pradhan" userId="a4f663acb5a5b35f" providerId="LiveId" clId="{3AAFE3F0-748A-429F-A11A-70CF75B21A48}" dt="2025-06-27T03:00:21.325" v="95"/>
        <pc:sldMkLst>
          <pc:docMk/>
          <pc:sldMk cId="1189153235" sldId="260"/>
        </pc:sldMkLst>
      </pc:sldChg>
      <pc:sldChg chg="modTransition">
        <pc:chgData name="Malaya Kumar Pradhan" userId="a4f663acb5a5b35f" providerId="LiveId" clId="{3AAFE3F0-748A-429F-A11A-70CF75B21A48}" dt="2025-06-27T03:01:58.622" v="114"/>
        <pc:sldMkLst>
          <pc:docMk/>
          <pc:sldMk cId="3651806210" sldId="261"/>
        </pc:sldMkLst>
      </pc:sldChg>
      <pc:sldChg chg="modTransition">
        <pc:chgData name="Malaya Kumar Pradhan" userId="a4f663acb5a5b35f" providerId="LiveId" clId="{3AAFE3F0-748A-429F-A11A-70CF75B21A48}" dt="2025-06-27T03:03:10.690" v="123"/>
        <pc:sldMkLst>
          <pc:docMk/>
          <pc:sldMk cId="375331380" sldId="262"/>
        </pc:sldMkLst>
      </pc:sldChg>
      <pc:sldChg chg="modTransition">
        <pc:chgData name="Malaya Kumar Pradhan" userId="a4f663acb5a5b35f" providerId="LiveId" clId="{3AAFE3F0-748A-429F-A11A-70CF75B21A48}" dt="2025-06-27T03:04:09.310" v="134"/>
        <pc:sldMkLst>
          <pc:docMk/>
          <pc:sldMk cId="1370191477" sldId="263"/>
        </pc:sldMkLst>
      </pc:sldChg>
      <pc:sldChg chg="modTransition">
        <pc:chgData name="Malaya Kumar Pradhan" userId="a4f663acb5a5b35f" providerId="LiveId" clId="{3AAFE3F0-748A-429F-A11A-70CF75B21A48}" dt="2025-06-27T03:04:59.537" v="140"/>
        <pc:sldMkLst>
          <pc:docMk/>
          <pc:sldMk cId="3524674847" sldId="264"/>
        </pc:sldMkLst>
      </pc:sldChg>
      <pc:sldChg chg="modTransition">
        <pc:chgData name="Malaya Kumar Pradhan" userId="a4f663acb5a5b35f" providerId="LiveId" clId="{3AAFE3F0-748A-429F-A11A-70CF75B21A48}" dt="2025-06-27T03:05:15.112" v="142"/>
        <pc:sldMkLst>
          <pc:docMk/>
          <pc:sldMk cId="2304233098" sldId="265"/>
        </pc:sldMkLst>
      </pc:sldChg>
      <pc:sldChg chg="modTransition">
        <pc:chgData name="Malaya Kumar Pradhan" userId="a4f663acb5a5b35f" providerId="LiveId" clId="{3AAFE3F0-748A-429F-A11A-70CF75B21A48}" dt="2025-06-27T03:05:45.268" v="146"/>
        <pc:sldMkLst>
          <pc:docMk/>
          <pc:sldMk cId="2201588506" sldId="266"/>
        </pc:sldMkLst>
      </pc:sldChg>
      <pc:sldChg chg="modTransition">
        <pc:chgData name="Malaya Kumar Pradhan" userId="a4f663acb5a5b35f" providerId="LiveId" clId="{3AAFE3F0-748A-429F-A11A-70CF75B21A48}" dt="2025-06-27T03:06:06.630" v="149"/>
        <pc:sldMkLst>
          <pc:docMk/>
          <pc:sldMk cId="1037892317" sldId="267"/>
        </pc:sldMkLst>
      </pc:sldChg>
      <pc:sldChg chg="modTransition">
        <pc:chgData name="Malaya Kumar Pradhan" userId="a4f663acb5a5b35f" providerId="LiveId" clId="{3AAFE3F0-748A-429F-A11A-70CF75B21A48}" dt="2025-06-27T03:06:18.448" v="150"/>
        <pc:sldMkLst>
          <pc:docMk/>
          <pc:sldMk cId="4293457198" sldId="268"/>
        </pc:sldMkLst>
      </pc:sldChg>
      <pc:sldChg chg="modTransition">
        <pc:chgData name="Malaya Kumar Pradhan" userId="a4f663acb5a5b35f" providerId="LiveId" clId="{3AAFE3F0-748A-429F-A11A-70CF75B21A48}" dt="2025-06-27T03:06:34.200" v="153"/>
        <pc:sldMkLst>
          <pc:docMk/>
          <pc:sldMk cId="3659144789" sldId="269"/>
        </pc:sldMkLst>
      </pc:sldChg>
      <pc:sldChg chg="modTransition">
        <pc:chgData name="Malaya Kumar Pradhan" userId="a4f663acb5a5b35f" providerId="LiveId" clId="{3AAFE3F0-748A-429F-A11A-70CF75B21A48}" dt="2025-06-27T03:07:11.265" v="159"/>
        <pc:sldMkLst>
          <pc:docMk/>
          <pc:sldMk cId="2128182521" sldId="270"/>
        </pc:sldMkLst>
      </pc:sldChg>
      <pc:sldChg chg="modTransition">
        <pc:chgData name="Malaya Kumar Pradhan" userId="a4f663acb5a5b35f" providerId="LiveId" clId="{3AAFE3F0-748A-429F-A11A-70CF75B21A48}" dt="2025-06-27T03:07:23.015" v="160"/>
        <pc:sldMkLst>
          <pc:docMk/>
          <pc:sldMk cId="2738617383" sldId="271"/>
        </pc:sldMkLst>
      </pc:sldChg>
      <pc:sldChg chg="modTransition">
        <pc:chgData name="Malaya Kumar Pradhan" userId="a4f663acb5a5b35f" providerId="LiveId" clId="{3AAFE3F0-748A-429F-A11A-70CF75B21A48}" dt="2025-06-27T03:07:31.591" v="161"/>
        <pc:sldMkLst>
          <pc:docMk/>
          <pc:sldMk cId="1400935057" sldId="272"/>
        </pc:sldMkLst>
      </pc:sldChg>
      <pc:sldChg chg="modTransition">
        <pc:chgData name="Malaya Kumar Pradhan" userId="a4f663acb5a5b35f" providerId="LiveId" clId="{3AAFE3F0-748A-429F-A11A-70CF75B21A48}" dt="2025-06-27T03:08:27.146" v="173"/>
        <pc:sldMkLst>
          <pc:docMk/>
          <pc:sldMk cId="3497205456" sldId="273"/>
        </pc:sldMkLst>
      </pc:sldChg>
      <pc:sldChg chg="modTransition">
        <pc:chgData name="Malaya Kumar Pradhan" userId="a4f663acb5a5b35f" providerId="LiveId" clId="{3AAFE3F0-748A-429F-A11A-70CF75B21A48}" dt="2025-06-27T03:08:43.567" v="175"/>
        <pc:sldMkLst>
          <pc:docMk/>
          <pc:sldMk cId="3852559343" sldId="274"/>
        </pc:sldMkLst>
      </pc:sldChg>
      <pc:sldChg chg="modTransition">
        <pc:chgData name="Malaya Kumar Pradhan" userId="a4f663acb5a5b35f" providerId="LiveId" clId="{3AAFE3F0-748A-429F-A11A-70CF75B21A48}" dt="2025-06-27T03:13:59.089" v="186"/>
        <pc:sldMkLst>
          <pc:docMk/>
          <pc:sldMk cId="1238826619" sldId="275"/>
        </pc:sldMkLst>
      </pc:sldChg>
      <pc:sldChg chg="modTransition">
        <pc:chgData name="Malaya Kumar Pradhan" userId="a4f663acb5a5b35f" providerId="LiveId" clId="{3AAFE3F0-748A-429F-A11A-70CF75B21A48}" dt="2025-06-27T03:15:40.530" v="205"/>
        <pc:sldMkLst>
          <pc:docMk/>
          <pc:sldMk cId="2819358711" sldId="276"/>
        </pc:sldMkLst>
      </pc:sldChg>
      <pc:sldChg chg="modTransition">
        <pc:chgData name="Malaya Kumar Pradhan" userId="a4f663acb5a5b35f" providerId="LiveId" clId="{3AAFE3F0-748A-429F-A11A-70CF75B21A48}" dt="2025-06-27T03:16:09.414" v="209"/>
        <pc:sldMkLst>
          <pc:docMk/>
          <pc:sldMk cId="2517568929" sldId="277"/>
        </pc:sldMkLst>
      </pc:sldChg>
      <pc:sldChg chg="modTransition">
        <pc:chgData name="Malaya Kumar Pradhan" userId="a4f663acb5a5b35f" providerId="LiveId" clId="{3AAFE3F0-748A-429F-A11A-70CF75B21A48}" dt="2025-06-27T03:16:20.485" v="210"/>
        <pc:sldMkLst>
          <pc:docMk/>
          <pc:sldMk cId="3852701972" sldId="278"/>
        </pc:sldMkLst>
      </pc:sldChg>
      <pc:sldChg chg="modTransition">
        <pc:chgData name="Malaya Kumar Pradhan" userId="a4f663acb5a5b35f" providerId="LiveId" clId="{3AAFE3F0-748A-429F-A11A-70CF75B21A48}" dt="2025-06-27T03:16:36.615" v="212"/>
        <pc:sldMkLst>
          <pc:docMk/>
          <pc:sldMk cId="2374661142" sldId="279"/>
        </pc:sldMkLst>
      </pc:sldChg>
      <pc:sldChg chg="modTransition">
        <pc:chgData name="Malaya Kumar Pradhan" userId="a4f663acb5a5b35f" providerId="LiveId" clId="{3AAFE3F0-748A-429F-A11A-70CF75B21A48}" dt="2025-06-27T03:31:14.551" v="321"/>
        <pc:sldMkLst>
          <pc:docMk/>
          <pc:sldMk cId="1122883165" sldId="280"/>
        </pc:sldMkLst>
      </pc:sldChg>
      <pc:sldChg chg="modTransition">
        <pc:chgData name="Malaya Kumar Pradhan" userId="a4f663acb5a5b35f" providerId="LiveId" clId="{3AAFE3F0-748A-429F-A11A-70CF75B21A48}" dt="2025-06-27T03:17:35.584" v="224"/>
        <pc:sldMkLst>
          <pc:docMk/>
          <pc:sldMk cId="1421545162" sldId="281"/>
        </pc:sldMkLst>
      </pc:sldChg>
      <pc:sldChg chg="modTransition">
        <pc:chgData name="Malaya Kumar Pradhan" userId="a4f663acb5a5b35f" providerId="LiveId" clId="{3AAFE3F0-748A-429F-A11A-70CF75B21A48}" dt="2025-06-27T03:17:43.918" v="225"/>
        <pc:sldMkLst>
          <pc:docMk/>
          <pc:sldMk cId="2896159420" sldId="282"/>
        </pc:sldMkLst>
      </pc:sldChg>
      <pc:sldChg chg="modTransition">
        <pc:chgData name="Malaya Kumar Pradhan" userId="a4f663acb5a5b35f" providerId="LiveId" clId="{3AAFE3F0-748A-429F-A11A-70CF75B21A48}" dt="2025-06-27T03:18:46.013" v="232"/>
        <pc:sldMkLst>
          <pc:docMk/>
          <pc:sldMk cId="1073708930" sldId="283"/>
        </pc:sldMkLst>
      </pc:sldChg>
      <pc:sldChg chg="modTransition">
        <pc:chgData name="Malaya Kumar Pradhan" userId="a4f663acb5a5b35f" providerId="LiveId" clId="{3AAFE3F0-748A-429F-A11A-70CF75B21A48}" dt="2025-06-27T03:18:21.740" v="228"/>
        <pc:sldMkLst>
          <pc:docMk/>
          <pc:sldMk cId="3952175173" sldId="284"/>
        </pc:sldMkLst>
      </pc:sldChg>
      <pc:sldChg chg="modTransition">
        <pc:chgData name="Malaya Kumar Pradhan" userId="a4f663acb5a5b35f" providerId="LiveId" clId="{3AAFE3F0-748A-429F-A11A-70CF75B21A48}" dt="2025-06-27T03:18:59.177" v="233"/>
        <pc:sldMkLst>
          <pc:docMk/>
          <pc:sldMk cId="3644839814" sldId="285"/>
        </pc:sldMkLst>
      </pc:sldChg>
      <pc:sldChg chg="modTransition">
        <pc:chgData name="Malaya Kumar Pradhan" userId="a4f663acb5a5b35f" providerId="LiveId" clId="{3AAFE3F0-748A-429F-A11A-70CF75B21A48}" dt="2025-06-27T03:19:20.731" v="236"/>
        <pc:sldMkLst>
          <pc:docMk/>
          <pc:sldMk cId="2448542251" sldId="286"/>
        </pc:sldMkLst>
      </pc:sldChg>
      <pc:sldChg chg="modTransition">
        <pc:chgData name="Malaya Kumar Pradhan" userId="a4f663acb5a5b35f" providerId="LiveId" clId="{3AAFE3F0-748A-429F-A11A-70CF75B21A48}" dt="2025-06-27T03:19:59.266" v="245"/>
        <pc:sldMkLst>
          <pc:docMk/>
          <pc:sldMk cId="554591178" sldId="287"/>
        </pc:sldMkLst>
      </pc:sldChg>
      <pc:sldChg chg="modTransition">
        <pc:chgData name="Malaya Kumar Pradhan" userId="a4f663acb5a5b35f" providerId="LiveId" clId="{3AAFE3F0-748A-429F-A11A-70CF75B21A48}" dt="2025-06-27T03:20:23.181" v="249"/>
        <pc:sldMkLst>
          <pc:docMk/>
          <pc:sldMk cId="1148522680" sldId="288"/>
        </pc:sldMkLst>
      </pc:sldChg>
      <pc:sldChg chg="modTransition">
        <pc:chgData name="Malaya Kumar Pradhan" userId="a4f663acb5a5b35f" providerId="LiveId" clId="{3AAFE3F0-748A-429F-A11A-70CF75B21A48}" dt="2025-06-27T03:20:44.884" v="253"/>
        <pc:sldMkLst>
          <pc:docMk/>
          <pc:sldMk cId="110180469" sldId="289"/>
        </pc:sldMkLst>
      </pc:sldChg>
      <pc:sldChg chg="modTransition">
        <pc:chgData name="Malaya Kumar Pradhan" userId="a4f663acb5a5b35f" providerId="LiveId" clId="{3AAFE3F0-748A-429F-A11A-70CF75B21A48}" dt="2025-06-27T03:21:05.623" v="255"/>
        <pc:sldMkLst>
          <pc:docMk/>
          <pc:sldMk cId="2926534261" sldId="290"/>
        </pc:sldMkLst>
      </pc:sldChg>
      <pc:sldChg chg="modTransition">
        <pc:chgData name="Malaya Kumar Pradhan" userId="a4f663acb5a5b35f" providerId="LiveId" clId="{3AAFE3F0-748A-429F-A11A-70CF75B21A48}" dt="2025-06-27T03:21:19.148" v="257"/>
        <pc:sldMkLst>
          <pc:docMk/>
          <pc:sldMk cId="309066436" sldId="291"/>
        </pc:sldMkLst>
      </pc:sldChg>
      <pc:sldChg chg="modTransition">
        <pc:chgData name="Malaya Kumar Pradhan" userId="a4f663acb5a5b35f" providerId="LiveId" clId="{3AAFE3F0-748A-429F-A11A-70CF75B21A48}" dt="2025-06-27T03:21:34.313" v="259"/>
        <pc:sldMkLst>
          <pc:docMk/>
          <pc:sldMk cId="1112571454" sldId="292"/>
        </pc:sldMkLst>
      </pc:sldChg>
      <pc:sldChg chg="modTransition">
        <pc:chgData name="Malaya Kumar Pradhan" userId="a4f663acb5a5b35f" providerId="LiveId" clId="{3AAFE3F0-748A-429F-A11A-70CF75B21A48}" dt="2025-06-27T03:21:46.824" v="260"/>
        <pc:sldMkLst>
          <pc:docMk/>
          <pc:sldMk cId="2358408210" sldId="293"/>
        </pc:sldMkLst>
      </pc:sldChg>
      <pc:sldChg chg="modTransition">
        <pc:chgData name="Malaya Kumar Pradhan" userId="a4f663acb5a5b35f" providerId="LiveId" clId="{3AAFE3F0-748A-429F-A11A-70CF75B21A48}" dt="2025-06-27T03:21:54.574" v="261"/>
        <pc:sldMkLst>
          <pc:docMk/>
          <pc:sldMk cId="1545537658" sldId="294"/>
        </pc:sldMkLst>
      </pc:sldChg>
      <pc:sldChg chg="modTransition">
        <pc:chgData name="Malaya Kumar Pradhan" userId="a4f663acb5a5b35f" providerId="LiveId" clId="{3AAFE3F0-748A-429F-A11A-70CF75B21A48}" dt="2025-06-27T03:22:19.687" v="264"/>
        <pc:sldMkLst>
          <pc:docMk/>
          <pc:sldMk cId="1187808736" sldId="295"/>
        </pc:sldMkLst>
      </pc:sldChg>
      <pc:sldChg chg="modTransition">
        <pc:chgData name="Malaya Kumar Pradhan" userId="a4f663acb5a5b35f" providerId="LiveId" clId="{3AAFE3F0-748A-429F-A11A-70CF75B21A48}" dt="2025-06-27T03:22:44.479" v="269"/>
        <pc:sldMkLst>
          <pc:docMk/>
          <pc:sldMk cId="997514709" sldId="296"/>
        </pc:sldMkLst>
      </pc:sldChg>
      <pc:sldChg chg="modTransition">
        <pc:chgData name="Malaya Kumar Pradhan" userId="a4f663acb5a5b35f" providerId="LiveId" clId="{3AAFE3F0-748A-429F-A11A-70CF75B21A48}" dt="2025-06-27T03:23:10.003" v="273"/>
        <pc:sldMkLst>
          <pc:docMk/>
          <pc:sldMk cId="343786752" sldId="297"/>
        </pc:sldMkLst>
      </pc:sldChg>
      <pc:sldChg chg="modTransition">
        <pc:chgData name="Malaya Kumar Pradhan" userId="a4f663acb5a5b35f" providerId="LiveId" clId="{3AAFE3F0-748A-429F-A11A-70CF75B21A48}" dt="2025-06-27T03:23:31.555" v="275"/>
        <pc:sldMkLst>
          <pc:docMk/>
          <pc:sldMk cId="4141572361" sldId="298"/>
        </pc:sldMkLst>
      </pc:sldChg>
      <pc:sldChg chg="modTransition">
        <pc:chgData name="Malaya Kumar Pradhan" userId="a4f663acb5a5b35f" providerId="LiveId" clId="{3AAFE3F0-748A-429F-A11A-70CF75B21A48}" dt="2025-06-27T03:23:41.970" v="278"/>
        <pc:sldMkLst>
          <pc:docMk/>
          <pc:sldMk cId="46486134" sldId="299"/>
        </pc:sldMkLst>
      </pc:sldChg>
      <pc:sldChg chg="modTransition">
        <pc:chgData name="Malaya Kumar Pradhan" userId="a4f663acb5a5b35f" providerId="LiveId" clId="{3AAFE3F0-748A-429F-A11A-70CF75B21A48}" dt="2025-06-27T03:24:15.478" v="284"/>
        <pc:sldMkLst>
          <pc:docMk/>
          <pc:sldMk cId="3515882367" sldId="300"/>
        </pc:sldMkLst>
      </pc:sldChg>
      <pc:sldChg chg="modTransition">
        <pc:chgData name="Malaya Kumar Pradhan" userId="a4f663acb5a5b35f" providerId="LiveId" clId="{3AAFE3F0-748A-429F-A11A-70CF75B21A48}" dt="2025-06-27T03:24:50.378" v="289"/>
        <pc:sldMkLst>
          <pc:docMk/>
          <pc:sldMk cId="4052340954" sldId="301"/>
        </pc:sldMkLst>
      </pc:sldChg>
      <pc:sldChg chg="modTransition">
        <pc:chgData name="Malaya Kumar Pradhan" userId="a4f663acb5a5b35f" providerId="LiveId" clId="{3AAFE3F0-748A-429F-A11A-70CF75B21A48}" dt="2025-06-27T03:25:21.910" v="300"/>
        <pc:sldMkLst>
          <pc:docMk/>
          <pc:sldMk cId="2379647651" sldId="302"/>
        </pc:sldMkLst>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clustered"/>
        <c:varyColors val="0"/>
        <c:ser>
          <c:idx val="0"/>
          <c:order val="0"/>
          <c:tx>
            <c:strRef>
              <c:f>Sheet1!$B$1</c:f>
              <c:strCache>
                <c:ptCount val="1"/>
                <c:pt idx="0">
                  <c:v>Accuracy</c:v>
                </c:pt>
              </c:strCache>
            </c:strRef>
          </c:tx>
          <c:spPr>
            <a:solidFill>
              <a:schemeClr val="accent1"/>
            </a:solidFill>
            <a:ln>
              <a:noFill/>
            </a:ln>
            <a:effectLst/>
            <a:sp3d/>
          </c:spPr>
          <c:invertIfNegative val="0"/>
          <c:cat>
            <c:strRef>
              <c:f>Sheet1!$A$2:$A$5</c:f>
              <c:strCache>
                <c:ptCount val="4"/>
                <c:pt idx="0">
                  <c:v>Gradient Bosoting</c:v>
                </c:pt>
                <c:pt idx="1">
                  <c:v>Logistic Regression</c:v>
                </c:pt>
                <c:pt idx="2">
                  <c:v>Decision Tree Classifier</c:v>
                </c:pt>
                <c:pt idx="3">
                  <c:v>Random Forest Classifier</c:v>
                </c:pt>
              </c:strCache>
            </c:strRef>
          </c:cat>
          <c:val>
            <c:numRef>
              <c:f>Sheet1!$B$2:$B$5</c:f>
              <c:numCache>
                <c:formatCode>0.00%</c:formatCode>
                <c:ptCount val="4"/>
                <c:pt idx="0">
                  <c:v>0.89710000000000001</c:v>
                </c:pt>
                <c:pt idx="1">
                  <c:v>0.85140000000000005</c:v>
                </c:pt>
                <c:pt idx="2">
                  <c:v>0.82279999999999998</c:v>
                </c:pt>
                <c:pt idx="3">
                  <c:v>0.85709999999999997</c:v>
                </c:pt>
              </c:numCache>
            </c:numRef>
          </c:val>
          <c:extLst>
            <c:ext xmlns:c16="http://schemas.microsoft.com/office/drawing/2014/chart" uri="{C3380CC4-5D6E-409C-BE32-E72D297353CC}">
              <c16:uniqueId val="{00000000-7DA0-44B0-A3E8-5DD0E30ACBF6}"/>
            </c:ext>
          </c:extLst>
        </c:ser>
        <c:ser>
          <c:idx val="1"/>
          <c:order val="1"/>
          <c:tx>
            <c:strRef>
              <c:f>Sheet1!$C$1</c:f>
              <c:strCache>
                <c:ptCount val="1"/>
                <c:pt idx="0">
                  <c:v>Precision</c:v>
                </c:pt>
              </c:strCache>
            </c:strRef>
          </c:tx>
          <c:spPr>
            <a:solidFill>
              <a:schemeClr val="accent3"/>
            </a:solidFill>
            <a:ln>
              <a:noFill/>
            </a:ln>
            <a:effectLst/>
            <a:sp3d/>
          </c:spPr>
          <c:invertIfNegative val="0"/>
          <c:cat>
            <c:strRef>
              <c:f>Sheet1!$A$2:$A$5</c:f>
              <c:strCache>
                <c:ptCount val="4"/>
                <c:pt idx="0">
                  <c:v>Gradient Bosoting</c:v>
                </c:pt>
                <c:pt idx="1">
                  <c:v>Logistic Regression</c:v>
                </c:pt>
                <c:pt idx="2">
                  <c:v>Decision Tree Classifier</c:v>
                </c:pt>
                <c:pt idx="3">
                  <c:v>Random Forest Classifier</c:v>
                </c:pt>
              </c:strCache>
            </c:strRef>
          </c:cat>
          <c:val>
            <c:numRef>
              <c:f>Sheet1!$C$2:$C$5</c:f>
              <c:numCache>
                <c:formatCode>0.00%</c:formatCode>
                <c:ptCount val="4"/>
                <c:pt idx="0">
                  <c:v>0.86240000000000006</c:v>
                </c:pt>
                <c:pt idx="1">
                  <c:v>0.81979999999999997</c:v>
                </c:pt>
                <c:pt idx="2">
                  <c:v>0.78449999999999998</c:v>
                </c:pt>
                <c:pt idx="3">
                  <c:v>0.82140000000000002</c:v>
                </c:pt>
              </c:numCache>
            </c:numRef>
          </c:val>
          <c:extLst>
            <c:ext xmlns:c16="http://schemas.microsoft.com/office/drawing/2014/chart" uri="{C3380CC4-5D6E-409C-BE32-E72D297353CC}">
              <c16:uniqueId val="{00000001-7DA0-44B0-A3E8-5DD0E30ACBF6}"/>
            </c:ext>
          </c:extLst>
        </c:ser>
        <c:ser>
          <c:idx val="2"/>
          <c:order val="2"/>
          <c:tx>
            <c:strRef>
              <c:f>Sheet1!$D$1</c:f>
              <c:strCache>
                <c:ptCount val="1"/>
                <c:pt idx="0">
                  <c:v>Recall</c:v>
                </c:pt>
              </c:strCache>
            </c:strRef>
          </c:tx>
          <c:spPr>
            <a:solidFill>
              <a:schemeClr val="accent5"/>
            </a:solidFill>
            <a:ln>
              <a:noFill/>
            </a:ln>
            <a:effectLst/>
            <a:sp3d/>
          </c:spPr>
          <c:invertIfNegative val="0"/>
          <c:cat>
            <c:strRef>
              <c:f>Sheet1!$A$2:$A$5</c:f>
              <c:strCache>
                <c:ptCount val="4"/>
                <c:pt idx="0">
                  <c:v>Gradient Bosoting</c:v>
                </c:pt>
                <c:pt idx="1">
                  <c:v>Logistic Regression</c:v>
                </c:pt>
                <c:pt idx="2">
                  <c:v>Decision Tree Classifier</c:v>
                </c:pt>
                <c:pt idx="3">
                  <c:v>Random Forest Classifier</c:v>
                </c:pt>
              </c:strCache>
            </c:strRef>
          </c:cat>
          <c:val>
            <c:numRef>
              <c:f>Sheet1!$D$2:$D$5</c:f>
              <c:numCache>
                <c:formatCode>0.00%</c:formatCode>
                <c:ptCount val="4"/>
                <c:pt idx="0">
                  <c:v>0.96899999999999997</c:v>
                </c:pt>
                <c:pt idx="1">
                  <c:v>0.93810000000000004</c:v>
                </c:pt>
                <c:pt idx="2">
                  <c:v>0.93810000000000004</c:v>
                </c:pt>
                <c:pt idx="3">
                  <c:v>0.94840000000000002</c:v>
                </c:pt>
              </c:numCache>
            </c:numRef>
          </c:val>
          <c:extLst>
            <c:ext xmlns:c16="http://schemas.microsoft.com/office/drawing/2014/chart" uri="{C3380CC4-5D6E-409C-BE32-E72D297353CC}">
              <c16:uniqueId val="{00000002-7DA0-44B0-A3E8-5DD0E30ACBF6}"/>
            </c:ext>
          </c:extLst>
        </c:ser>
        <c:dLbls>
          <c:showLegendKey val="0"/>
          <c:showVal val="0"/>
          <c:showCatName val="0"/>
          <c:showSerName val="0"/>
          <c:showPercent val="0"/>
          <c:showBubbleSize val="0"/>
        </c:dLbls>
        <c:gapWidth val="150"/>
        <c:shape val="box"/>
        <c:axId val="1673428927"/>
        <c:axId val="1673430847"/>
        <c:axId val="0"/>
      </c:bar3DChart>
      <c:catAx>
        <c:axId val="1673428927"/>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673430847"/>
        <c:crosses val="autoZero"/>
        <c:auto val="1"/>
        <c:lblAlgn val="ctr"/>
        <c:lblOffset val="100"/>
        <c:noMultiLvlLbl val="0"/>
      </c:catAx>
      <c:valAx>
        <c:axId val="1673430847"/>
        <c:scaling>
          <c:orientation val="minMax"/>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673428927"/>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0"/>
      <c:rotY val="0"/>
      <c:depthPercent val="60"/>
      <c:rAngAx val="0"/>
      <c:perspective val="100"/>
    </c:view3D>
    <c:floor>
      <c:thickness val="0"/>
      <c:spPr>
        <a:solidFill>
          <a:schemeClr val="lt1">
            <a:lumMod val="95000"/>
          </a:schemeClr>
        </a:solid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clustered"/>
        <c:varyColors val="0"/>
        <c:ser>
          <c:idx val="0"/>
          <c:order val="0"/>
          <c:tx>
            <c:strRef>
              <c:f>Sheet1!$B$1</c:f>
              <c:strCache>
                <c:ptCount val="1"/>
                <c:pt idx="0">
                  <c:v>Accuracy</c:v>
                </c:pt>
              </c:strCache>
            </c:strRef>
          </c:tx>
          <c:spPr>
            <a:solidFill>
              <a:schemeClr val="accent1">
                <a:alpha val="85000"/>
              </a:schemeClr>
            </a:solidFill>
            <a:ln w="9525" cap="flat" cmpd="sng" algn="ctr">
              <a:solidFill>
                <a:schemeClr val="accent1">
                  <a:lumMod val="75000"/>
                </a:schemeClr>
              </a:solidFill>
              <a:round/>
            </a:ln>
            <a:effectLst/>
            <a:sp3d contourW="9525">
              <a:contourClr>
                <a:schemeClr val="accent1">
                  <a:lumMod val="75000"/>
                </a:schemeClr>
              </a:contourClr>
            </a:sp3d>
          </c:spPr>
          <c:invertIfNegative val="0"/>
          <c:cat>
            <c:strRef>
              <c:f>Sheet1!$A$2:$A$4</c:f>
              <c:strCache>
                <c:ptCount val="3"/>
                <c:pt idx="0">
                  <c:v>CatBoost Classifier</c:v>
                </c:pt>
                <c:pt idx="1">
                  <c:v>XGBoost Classifier</c:v>
                </c:pt>
                <c:pt idx="2">
                  <c:v>Voting Classifier</c:v>
                </c:pt>
              </c:strCache>
            </c:strRef>
          </c:cat>
          <c:val>
            <c:numRef>
              <c:f>Sheet1!$B$2:$B$4</c:f>
              <c:numCache>
                <c:formatCode>0.00%</c:formatCode>
                <c:ptCount val="3"/>
                <c:pt idx="0">
                  <c:v>0.76529999999999998</c:v>
                </c:pt>
                <c:pt idx="1">
                  <c:v>0.77059999999999995</c:v>
                </c:pt>
                <c:pt idx="2">
                  <c:v>0.77849999999999997</c:v>
                </c:pt>
              </c:numCache>
            </c:numRef>
          </c:val>
          <c:extLst>
            <c:ext xmlns:c16="http://schemas.microsoft.com/office/drawing/2014/chart" uri="{C3380CC4-5D6E-409C-BE32-E72D297353CC}">
              <c16:uniqueId val="{00000000-5341-4A9C-86B5-22198C859E2D}"/>
            </c:ext>
          </c:extLst>
        </c:ser>
        <c:ser>
          <c:idx val="1"/>
          <c:order val="1"/>
          <c:tx>
            <c:strRef>
              <c:f>Sheet1!$C$1</c:f>
              <c:strCache>
                <c:ptCount val="1"/>
                <c:pt idx="0">
                  <c:v>Precision</c:v>
                </c:pt>
              </c:strCache>
            </c:strRef>
          </c:tx>
          <c:spPr>
            <a:solidFill>
              <a:schemeClr val="accent3">
                <a:alpha val="85000"/>
              </a:schemeClr>
            </a:solidFill>
            <a:ln w="9525" cap="flat" cmpd="sng" algn="ctr">
              <a:solidFill>
                <a:schemeClr val="accent3">
                  <a:lumMod val="75000"/>
                </a:schemeClr>
              </a:solidFill>
              <a:round/>
            </a:ln>
            <a:effectLst/>
            <a:sp3d contourW="9525">
              <a:contourClr>
                <a:schemeClr val="accent3">
                  <a:lumMod val="75000"/>
                </a:schemeClr>
              </a:contourClr>
            </a:sp3d>
          </c:spPr>
          <c:invertIfNegative val="0"/>
          <c:cat>
            <c:strRef>
              <c:f>Sheet1!$A$2:$A$4</c:f>
              <c:strCache>
                <c:ptCount val="3"/>
                <c:pt idx="0">
                  <c:v>CatBoost Classifier</c:v>
                </c:pt>
                <c:pt idx="1">
                  <c:v>XGBoost Classifier</c:v>
                </c:pt>
                <c:pt idx="2">
                  <c:v>Voting Classifier</c:v>
                </c:pt>
              </c:strCache>
            </c:strRef>
          </c:cat>
          <c:val>
            <c:numRef>
              <c:f>Sheet1!$C$2:$C$4</c:f>
              <c:numCache>
                <c:formatCode>0.00%</c:formatCode>
                <c:ptCount val="3"/>
                <c:pt idx="0">
                  <c:v>0.98540000000000005</c:v>
                </c:pt>
                <c:pt idx="1">
                  <c:v>0.78280000000000005</c:v>
                </c:pt>
                <c:pt idx="2">
                  <c:v>0.81320000000000003</c:v>
                </c:pt>
              </c:numCache>
            </c:numRef>
          </c:val>
          <c:extLst>
            <c:ext xmlns:c16="http://schemas.microsoft.com/office/drawing/2014/chart" uri="{C3380CC4-5D6E-409C-BE32-E72D297353CC}">
              <c16:uniqueId val="{00000001-5341-4A9C-86B5-22198C859E2D}"/>
            </c:ext>
          </c:extLst>
        </c:ser>
        <c:ser>
          <c:idx val="2"/>
          <c:order val="2"/>
          <c:tx>
            <c:strRef>
              <c:f>Sheet1!$D$1</c:f>
              <c:strCache>
                <c:ptCount val="1"/>
                <c:pt idx="0">
                  <c:v>Recall</c:v>
                </c:pt>
              </c:strCache>
            </c:strRef>
          </c:tx>
          <c:spPr>
            <a:solidFill>
              <a:schemeClr val="accent5">
                <a:alpha val="85000"/>
              </a:schemeClr>
            </a:solidFill>
            <a:ln w="9525" cap="flat" cmpd="sng" algn="ctr">
              <a:solidFill>
                <a:schemeClr val="accent5">
                  <a:lumMod val="75000"/>
                </a:schemeClr>
              </a:solidFill>
              <a:round/>
            </a:ln>
            <a:effectLst/>
            <a:sp3d contourW="9525">
              <a:contourClr>
                <a:schemeClr val="accent5">
                  <a:lumMod val="75000"/>
                </a:schemeClr>
              </a:contourClr>
            </a:sp3d>
          </c:spPr>
          <c:invertIfNegative val="0"/>
          <c:cat>
            <c:strRef>
              <c:f>Sheet1!$A$2:$A$4</c:f>
              <c:strCache>
                <c:ptCount val="3"/>
                <c:pt idx="0">
                  <c:v>CatBoost Classifier</c:v>
                </c:pt>
                <c:pt idx="1">
                  <c:v>XGBoost Classifier</c:v>
                </c:pt>
                <c:pt idx="2">
                  <c:v>Voting Classifier</c:v>
                </c:pt>
              </c:strCache>
            </c:strRef>
          </c:cat>
          <c:val>
            <c:numRef>
              <c:f>Sheet1!$D$2:$D$4</c:f>
              <c:numCache>
                <c:formatCode>0.00%</c:formatCode>
                <c:ptCount val="3"/>
                <c:pt idx="0">
                  <c:v>0.53859999999999997</c:v>
                </c:pt>
                <c:pt idx="1">
                  <c:v>0.74909999999999999</c:v>
                </c:pt>
                <c:pt idx="2">
                  <c:v>0.72309999999999997</c:v>
                </c:pt>
              </c:numCache>
            </c:numRef>
          </c:val>
          <c:extLst>
            <c:ext xmlns:c16="http://schemas.microsoft.com/office/drawing/2014/chart" uri="{C3380CC4-5D6E-409C-BE32-E72D297353CC}">
              <c16:uniqueId val="{00000002-5341-4A9C-86B5-22198C859E2D}"/>
            </c:ext>
          </c:extLst>
        </c:ser>
        <c:dLbls>
          <c:showLegendKey val="0"/>
          <c:showVal val="0"/>
          <c:showCatName val="0"/>
          <c:showSerName val="0"/>
          <c:showPercent val="0"/>
          <c:showBubbleSize val="0"/>
        </c:dLbls>
        <c:gapWidth val="65"/>
        <c:shape val="box"/>
        <c:axId val="969613887"/>
        <c:axId val="969614367"/>
        <c:axId val="0"/>
      </c:bar3DChart>
      <c:catAx>
        <c:axId val="969613887"/>
        <c:scaling>
          <c:orientation val="minMax"/>
        </c:scaling>
        <c:delete val="0"/>
        <c:axPos val="b"/>
        <c:numFmt formatCode="General" sourceLinked="1"/>
        <c:majorTickMark val="out"/>
        <c:minorTickMark val="none"/>
        <c:tickLblPos val="nextTo"/>
        <c:spPr>
          <a:noFill/>
          <a:ln w="19050" cap="flat" cmpd="sng" algn="ctr">
            <a:solidFill>
              <a:schemeClr val="dk1">
                <a:lumMod val="75000"/>
                <a:lumOff val="25000"/>
              </a:schemeClr>
            </a:solidFill>
            <a:round/>
          </a:ln>
          <a:effectLst/>
        </c:spPr>
        <c:txPr>
          <a:bodyPr rot="-60000000" spcFirstLastPara="1" vertOverflow="ellipsis" vert="horz" wrap="square" anchor="ctr" anchorCtr="1"/>
          <a:lstStyle/>
          <a:p>
            <a:pPr>
              <a:defRPr sz="1197" b="0" i="0" u="none" strike="noStrike" kern="1200" cap="all" baseline="0">
                <a:solidFill>
                  <a:schemeClr val="dk1">
                    <a:lumMod val="75000"/>
                    <a:lumOff val="25000"/>
                  </a:schemeClr>
                </a:solidFill>
                <a:latin typeface="+mn-lt"/>
                <a:ea typeface="+mn-ea"/>
                <a:cs typeface="+mn-cs"/>
              </a:defRPr>
            </a:pPr>
            <a:endParaRPr lang="en-US"/>
          </a:p>
        </c:txPr>
        <c:crossAx val="969614367"/>
        <c:crosses val="autoZero"/>
        <c:auto val="1"/>
        <c:lblAlgn val="ctr"/>
        <c:lblOffset val="100"/>
        <c:noMultiLvlLbl val="0"/>
      </c:catAx>
      <c:valAx>
        <c:axId val="969614367"/>
        <c:scaling>
          <c:orientation val="minMax"/>
        </c:scaling>
        <c:delete val="0"/>
        <c:axPos val="l"/>
        <c:majorGridlines>
          <c:spPr>
            <a:ln w="9525" cap="flat" cmpd="sng" algn="ctr">
              <a:solidFill>
                <a:schemeClr val="dk1">
                  <a:lumMod val="15000"/>
                  <a:lumOff val="85000"/>
                </a:schemeClr>
              </a:solidFill>
              <a:round/>
            </a:ln>
            <a:effectLst/>
          </c:spPr>
        </c:majorGridlines>
        <c:numFmt formatCode="0.00%" sourceLinked="1"/>
        <c:majorTickMark val="out"/>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dk1">
                    <a:lumMod val="75000"/>
                    <a:lumOff val="25000"/>
                  </a:schemeClr>
                </a:solidFill>
                <a:latin typeface="+mn-lt"/>
                <a:ea typeface="+mn-ea"/>
                <a:cs typeface="+mn-cs"/>
              </a:defRPr>
            </a:pPr>
            <a:endParaRPr lang="en-US"/>
          </a:p>
        </c:txPr>
        <c:crossAx val="969613887"/>
        <c:crosses val="autoZero"/>
        <c:crossBetween val="between"/>
      </c:valAx>
      <c:spPr>
        <a:noFill/>
        <a:ln>
          <a:noFill/>
        </a:ln>
        <a:effectLst/>
      </c:spPr>
    </c:plotArea>
    <c:legend>
      <c:legendPos val="b"/>
      <c:overlay val="0"/>
      <c:spPr>
        <a:solidFill>
          <a:schemeClr val="lt1">
            <a:lumMod val="95000"/>
            <a:alpha val="39000"/>
          </a:schemeClr>
        </a:solidFill>
        <a:ln>
          <a:noFill/>
        </a:ln>
        <a:effectLst/>
      </c:spPr>
      <c:txPr>
        <a:bodyPr rot="0" spcFirstLastPara="1" vertOverflow="ellipsis" vert="horz" wrap="square" anchor="ctr" anchorCtr="1"/>
        <a:lstStyle/>
        <a:p>
          <a:pPr>
            <a:defRPr sz="1197" b="0" i="0" u="none" strike="noStrike" kern="1200" baseline="0">
              <a:solidFill>
                <a:schemeClr val="dk1">
                  <a:lumMod val="75000"/>
                  <a:lumOff val="2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clustered"/>
        <c:varyColors val="0"/>
        <c:ser>
          <c:idx val="0"/>
          <c:order val="0"/>
          <c:tx>
            <c:strRef>
              <c:f>Sheet1!$B$1</c:f>
              <c:strCache>
                <c:ptCount val="1"/>
                <c:pt idx="0">
                  <c:v>Accuracy</c:v>
                </c:pt>
              </c:strCache>
            </c:strRef>
          </c:tx>
          <c:spPr>
            <a:gradFill rotWithShape="1">
              <a:gsLst>
                <a:gs pos="0">
                  <a:schemeClr val="accent1">
                    <a:tint val="94000"/>
                    <a:satMod val="100000"/>
                    <a:lumMod val="104000"/>
                  </a:schemeClr>
                </a:gs>
                <a:gs pos="69000">
                  <a:schemeClr val="accent1">
                    <a:shade val="86000"/>
                    <a:satMod val="130000"/>
                    <a:lumMod val="102000"/>
                  </a:schemeClr>
                </a:gs>
                <a:gs pos="100000">
                  <a:schemeClr val="accent1">
                    <a:shade val="72000"/>
                    <a:satMod val="130000"/>
                    <a:lumMod val="100000"/>
                  </a:schemeClr>
                </a:gs>
              </a:gsLst>
              <a:lin ang="5400000" scaled="0"/>
            </a:gradFill>
            <a:ln>
              <a:noFill/>
            </a:ln>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c:spPr>
          <c:invertIfNegative val="0"/>
          <c:cat>
            <c:strRef>
              <c:f>Sheet1!$A$2:$A$4</c:f>
              <c:strCache>
                <c:ptCount val="3"/>
                <c:pt idx="0">
                  <c:v>Logistic Regression</c:v>
                </c:pt>
                <c:pt idx="1">
                  <c:v>Decision Tree Classifier</c:v>
                </c:pt>
                <c:pt idx="2">
                  <c:v>Random Forest Classifier</c:v>
                </c:pt>
              </c:strCache>
            </c:strRef>
          </c:cat>
          <c:val>
            <c:numRef>
              <c:f>Sheet1!$B$2:$B$4</c:f>
              <c:numCache>
                <c:formatCode>0.00%</c:formatCode>
                <c:ptCount val="3"/>
                <c:pt idx="0">
                  <c:v>0.97599999999999998</c:v>
                </c:pt>
                <c:pt idx="1">
                  <c:v>0.87</c:v>
                </c:pt>
                <c:pt idx="2">
                  <c:v>0.9</c:v>
                </c:pt>
              </c:numCache>
            </c:numRef>
          </c:val>
          <c:extLst>
            <c:ext xmlns:c16="http://schemas.microsoft.com/office/drawing/2014/chart" uri="{C3380CC4-5D6E-409C-BE32-E72D297353CC}">
              <c16:uniqueId val="{00000000-6866-4865-9FAF-D2C9832090F4}"/>
            </c:ext>
          </c:extLst>
        </c:ser>
        <c:ser>
          <c:idx val="1"/>
          <c:order val="1"/>
          <c:tx>
            <c:strRef>
              <c:f>Sheet1!$C$1</c:f>
              <c:strCache>
                <c:ptCount val="1"/>
                <c:pt idx="0">
                  <c:v>Precision</c:v>
                </c:pt>
              </c:strCache>
            </c:strRef>
          </c:tx>
          <c:spPr>
            <a:gradFill rotWithShape="1">
              <a:gsLst>
                <a:gs pos="0">
                  <a:schemeClr val="accent3">
                    <a:tint val="94000"/>
                    <a:satMod val="100000"/>
                    <a:lumMod val="104000"/>
                  </a:schemeClr>
                </a:gs>
                <a:gs pos="69000">
                  <a:schemeClr val="accent3">
                    <a:shade val="86000"/>
                    <a:satMod val="130000"/>
                    <a:lumMod val="102000"/>
                  </a:schemeClr>
                </a:gs>
                <a:gs pos="100000">
                  <a:schemeClr val="accent3">
                    <a:shade val="72000"/>
                    <a:satMod val="130000"/>
                    <a:lumMod val="100000"/>
                  </a:schemeClr>
                </a:gs>
              </a:gsLst>
              <a:lin ang="5400000" scaled="0"/>
            </a:gradFill>
            <a:ln>
              <a:noFill/>
            </a:ln>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c:spPr>
          <c:invertIfNegative val="0"/>
          <c:cat>
            <c:strRef>
              <c:f>Sheet1!$A$2:$A$4</c:f>
              <c:strCache>
                <c:ptCount val="3"/>
                <c:pt idx="0">
                  <c:v>Logistic Regression</c:v>
                </c:pt>
                <c:pt idx="1">
                  <c:v>Decision Tree Classifier</c:v>
                </c:pt>
                <c:pt idx="2">
                  <c:v>Random Forest Classifier</c:v>
                </c:pt>
              </c:strCache>
            </c:strRef>
          </c:cat>
          <c:val>
            <c:numRef>
              <c:f>Sheet1!$C$2:$C$4</c:f>
              <c:numCache>
                <c:formatCode>0.00%</c:formatCode>
                <c:ptCount val="3"/>
                <c:pt idx="0">
                  <c:v>0.97499999999999998</c:v>
                </c:pt>
                <c:pt idx="1">
                  <c:v>0.86950000000000005</c:v>
                </c:pt>
                <c:pt idx="2">
                  <c:v>0.89929999999999999</c:v>
                </c:pt>
              </c:numCache>
            </c:numRef>
          </c:val>
          <c:extLst>
            <c:ext xmlns:c16="http://schemas.microsoft.com/office/drawing/2014/chart" uri="{C3380CC4-5D6E-409C-BE32-E72D297353CC}">
              <c16:uniqueId val="{00000001-6866-4865-9FAF-D2C9832090F4}"/>
            </c:ext>
          </c:extLst>
        </c:ser>
        <c:ser>
          <c:idx val="2"/>
          <c:order val="2"/>
          <c:tx>
            <c:strRef>
              <c:f>Sheet1!$D$1</c:f>
              <c:strCache>
                <c:ptCount val="1"/>
                <c:pt idx="0">
                  <c:v>Recall</c:v>
                </c:pt>
              </c:strCache>
            </c:strRef>
          </c:tx>
          <c:spPr>
            <a:gradFill rotWithShape="1">
              <a:gsLst>
                <a:gs pos="0">
                  <a:schemeClr val="accent5">
                    <a:tint val="94000"/>
                    <a:satMod val="100000"/>
                    <a:lumMod val="104000"/>
                  </a:schemeClr>
                </a:gs>
                <a:gs pos="69000">
                  <a:schemeClr val="accent5">
                    <a:shade val="86000"/>
                    <a:satMod val="130000"/>
                    <a:lumMod val="102000"/>
                  </a:schemeClr>
                </a:gs>
                <a:gs pos="100000">
                  <a:schemeClr val="accent5">
                    <a:shade val="72000"/>
                    <a:satMod val="130000"/>
                    <a:lumMod val="100000"/>
                  </a:schemeClr>
                </a:gs>
              </a:gsLst>
              <a:lin ang="5400000" scaled="0"/>
            </a:gradFill>
            <a:ln>
              <a:noFill/>
            </a:ln>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c:spPr>
          <c:invertIfNegative val="0"/>
          <c:cat>
            <c:strRef>
              <c:f>Sheet1!$A$2:$A$4</c:f>
              <c:strCache>
                <c:ptCount val="3"/>
                <c:pt idx="0">
                  <c:v>Logistic Regression</c:v>
                </c:pt>
                <c:pt idx="1">
                  <c:v>Decision Tree Classifier</c:v>
                </c:pt>
                <c:pt idx="2">
                  <c:v>Random Forest Classifier</c:v>
                </c:pt>
              </c:strCache>
            </c:strRef>
          </c:cat>
          <c:val>
            <c:numRef>
              <c:f>Sheet1!$D$2:$D$4</c:f>
              <c:numCache>
                <c:formatCode>0.00%</c:formatCode>
                <c:ptCount val="3"/>
                <c:pt idx="0">
                  <c:v>0.97560000000000002</c:v>
                </c:pt>
                <c:pt idx="1">
                  <c:v>0.86950000000000005</c:v>
                </c:pt>
                <c:pt idx="2">
                  <c:v>0.89900000000000002</c:v>
                </c:pt>
              </c:numCache>
            </c:numRef>
          </c:val>
          <c:extLst>
            <c:ext xmlns:c16="http://schemas.microsoft.com/office/drawing/2014/chart" uri="{C3380CC4-5D6E-409C-BE32-E72D297353CC}">
              <c16:uniqueId val="{00000002-6866-4865-9FAF-D2C9832090F4}"/>
            </c:ext>
          </c:extLst>
        </c:ser>
        <c:dLbls>
          <c:showLegendKey val="0"/>
          <c:showVal val="0"/>
          <c:showCatName val="0"/>
          <c:showSerName val="0"/>
          <c:showPercent val="0"/>
          <c:showBubbleSize val="0"/>
        </c:dLbls>
        <c:gapWidth val="150"/>
        <c:shape val="box"/>
        <c:axId val="612660607"/>
        <c:axId val="612659647"/>
        <c:axId val="0"/>
      </c:bar3DChart>
      <c:catAx>
        <c:axId val="612660607"/>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612659647"/>
        <c:crosses val="autoZero"/>
        <c:auto val="1"/>
        <c:lblAlgn val="ctr"/>
        <c:lblOffset val="100"/>
        <c:noMultiLvlLbl val="0"/>
      </c:catAx>
      <c:valAx>
        <c:axId val="612659647"/>
        <c:scaling>
          <c:orientation val="minMax"/>
        </c:scaling>
        <c:delete val="0"/>
        <c:axPos val="l"/>
        <c:majorGridlines>
          <c:spPr>
            <a:ln w="9525" cap="flat" cmpd="sng" algn="ctr">
              <a:solidFill>
                <a:schemeClr val="dk1">
                  <a:lumMod val="50000"/>
                  <a:lumOff val="50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612660607"/>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clustered"/>
        <c:varyColors val="0"/>
        <c:ser>
          <c:idx val="0"/>
          <c:order val="0"/>
          <c:tx>
            <c:strRef>
              <c:f>Sheet1!$B$1</c:f>
              <c:strCache>
                <c:ptCount val="1"/>
                <c:pt idx="0">
                  <c:v>Accuracy</c:v>
                </c:pt>
              </c:strCache>
            </c:strRef>
          </c:tx>
          <c:spPr>
            <a:gradFill rotWithShape="1">
              <a:gsLst>
                <a:gs pos="0">
                  <a:schemeClr val="accent1">
                    <a:tint val="94000"/>
                    <a:satMod val="100000"/>
                    <a:lumMod val="104000"/>
                  </a:schemeClr>
                </a:gs>
                <a:gs pos="69000">
                  <a:schemeClr val="accent1">
                    <a:shade val="86000"/>
                    <a:satMod val="130000"/>
                    <a:lumMod val="102000"/>
                  </a:schemeClr>
                </a:gs>
                <a:gs pos="100000">
                  <a:schemeClr val="accent1">
                    <a:shade val="72000"/>
                    <a:satMod val="130000"/>
                    <a:lumMod val="100000"/>
                  </a:schemeClr>
                </a:gs>
              </a:gsLst>
              <a:lin ang="5400000" scaled="0"/>
            </a:gradFill>
            <a:ln>
              <a:noFill/>
            </a:ln>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c:spPr>
          <c:invertIfNegative val="0"/>
          <c:cat>
            <c:strRef>
              <c:f>Sheet1!$A$2:$A$4</c:f>
              <c:strCache>
                <c:ptCount val="3"/>
                <c:pt idx="0">
                  <c:v>Decision Tree Classifier</c:v>
                </c:pt>
                <c:pt idx="1">
                  <c:v>Random Forest Classifier</c:v>
                </c:pt>
                <c:pt idx="2">
                  <c:v>Gradient Boosting Classifier</c:v>
                </c:pt>
              </c:strCache>
            </c:strRef>
          </c:cat>
          <c:val>
            <c:numRef>
              <c:f>Sheet1!$B$2:$B$4</c:f>
              <c:numCache>
                <c:formatCode>0.00%</c:formatCode>
                <c:ptCount val="3"/>
                <c:pt idx="0">
                  <c:v>0.97260000000000002</c:v>
                </c:pt>
                <c:pt idx="1">
                  <c:v>0.97260000000000002</c:v>
                </c:pt>
                <c:pt idx="2">
                  <c:v>0.98629999999999995</c:v>
                </c:pt>
              </c:numCache>
            </c:numRef>
          </c:val>
          <c:extLst>
            <c:ext xmlns:c16="http://schemas.microsoft.com/office/drawing/2014/chart" uri="{C3380CC4-5D6E-409C-BE32-E72D297353CC}">
              <c16:uniqueId val="{00000000-6AB9-4ACC-AD25-78978AC8CF51}"/>
            </c:ext>
          </c:extLst>
        </c:ser>
        <c:ser>
          <c:idx val="1"/>
          <c:order val="1"/>
          <c:tx>
            <c:strRef>
              <c:f>Sheet1!$C$1</c:f>
              <c:strCache>
                <c:ptCount val="1"/>
                <c:pt idx="0">
                  <c:v>Precision</c:v>
                </c:pt>
              </c:strCache>
            </c:strRef>
          </c:tx>
          <c:spPr>
            <a:gradFill rotWithShape="1">
              <a:gsLst>
                <a:gs pos="0">
                  <a:schemeClr val="accent3">
                    <a:tint val="94000"/>
                    <a:satMod val="100000"/>
                    <a:lumMod val="104000"/>
                  </a:schemeClr>
                </a:gs>
                <a:gs pos="69000">
                  <a:schemeClr val="accent3">
                    <a:shade val="86000"/>
                    <a:satMod val="130000"/>
                    <a:lumMod val="102000"/>
                  </a:schemeClr>
                </a:gs>
                <a:gs pos="100000">
                  <a:schemeClr val="accent3">
                    <a:shade val="72000"/>
                    <a:satMod val="130000"/>
                    <a:lumMod val="100000"/>
                  </a:schemeClr>
                </a:gs>
              </a:gsLst>
              <a:lin ang="5400000" scaled="0"/>
            </a:gradFill>
            <a:ln>
              <a:noFill/>
            </a:ln>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c:spPr>
          <c:invertIfNegative val="0"/>
          <c:cat>
            <c:strRef>
              <c:f>Sheet1!$A$2:$A$4</c:f>
              <c:strCache>
                <c:ptCount val="3"/>
                <c:pt idx="0">
                  <c:v>Decision Tree Classifier</c:v>
                </c:pt>
                <c:pt idx="1">
                  <c:v>Random Forest Classifier</c:v>
                </c:pt>
                <c:pt idx="2">
                  <c:v>Gradient Boosting Classifier</c:v>
                </c:pt>
              </c:strCache>
            </c:strRef>
          </c:cat>
          <c:val>
            <c:numRef>
              <c:f>Sheet1!$C$2:$C$4</c:f>
              <c:numCache>
                <c:formatCode>0%</c:formatCode>
                <c:ptCount val="3"/>
                <c:pt idx="0">
                  <c:v>1</c:v>
                </c:pt>
                <c:pt idx="1">
                  <c:v>1</c:v>
                </c:pt>
                <c:pt idx="2">
                  <c:v>1</c:v>
                </c:pt>
              </c:numCache>
            </c:numRef>
          </c:val>
          <c:extLst>
            <c:ext xmlns:c16="http://schemas.microsoft.com/office/drawing/2014/chart" uri="{C3380CC4-5D6E-409C-BE32-E72D297353CC}">
              <c16:uniqueId val="{00000001-6AB9-4ACC-AD25-78978AC8CF51}"/>
            </c:ext>
          </c:extLst>
        </c:ser>
        <c:ser>
          <c:idx val="2"/>
          <c:order val="2"/>
          <c:tx>
            <c:strRef>
              <c:f>Sheet1!$D$1</c:f>
              <c:strCache>
                <c:ptCount val="1"/>
                <c:pt idx="0">
                  <c:v>Recall</c:v>
                </c:pt>
              </c:strCache>
            </c:strRef>
          </c:tx>
          <c:spPr>
            <a:gradFill rotWithShape="1">
              <a:gsLst>
                <a:gs pos="0">
                  <a:schemeClr val="accent5">
                    <a:tint val="94000"/>
                    <a:satMod val="100000"/>
                    <a:lumMod val="104000"/>
                  </a:schemeClr>
                </a:gs>
                <a:gs pos="69000">
                  <a:schemeClr val="accent5">
                    <a:shade val="86000"/>
                    <a:satMod val="130000"/>
                    <a:lumMod val="102000"/>
                  </a:schemeClr>
                </a:gs>
                <a:gs pos="100000">
                  <a:schemeClr val="accent5">
                    <a:shade val="72000"/>
                    <a:satMod val="130000"/>
                    <a:lumMod val="100000"/>
                  </a:schemeClr>
                </a:gs>
              </a:gsLst>
              <a:lin ang="5400000" scaled="0"/>
            </a:gradFill>
            <a:ln>
              <a:noFill/>
            </a:ln>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c:spPr>
          <c:invertIfNegative val="0"/>
          <c:cat>
            <c:strRef>
              <c:f>Sheet1!$A$2:$A$4</c:f>
              <c:strCache>
                <c:ptCount val="3"/>
                <c:pt idx="0">
                  <c:v>Decision Tree Classifier</c:v>
                </c:pt>
                <c:pt idx="1">
                  <c:v>Random Forest Classifier</c:v>
                </c:pt>
                <c:pt idx="2">
                  <c:v>Gradient Boosting Classifier</c:v>
                </c:pt>
              </c:strCache>
            </c:strRef>
          </c:cat>
          <c:val>
            <c:numRef>
              <c:f>Sheet1!$D$2:$D$4</c:f>
              <c:numCache>
                <c:formatCode>0.00%</c:formatCode>
                <c:ptCount val="3"/>
                <c:pt idx="0">
                  <c:v>0.88890000000000002</c:v>
                </c:pt>
                <c:pt idx="1">
                  <c:v>0.88890000000000002</c:v>
                </c:pt>
                <c:pt idx="2">
                  <c:v>0.94450000000000001</c:v>
                </c:pt>
              </c:numCache>
            </c:numRef>
          </c:val>
          <c:extLst>
            <c:ext xmlns:c16="http://schemas.microsoft.com/office/drawing/2014/chart" uri="{C3380CC4-5D6E-409C-BE32-E72D297353CC}">
              <c16:uniqueId val="{00000002-6AB9-4ACC-AD25-78978AC8CF51}"/>
            </c:ext>
          </c:extLst>
        </c:ser>
        <c:dLbls>
          <c:showLegendKey val="0"/>
          <c:showVal val="0"/>
          <c:showCatName val="0"/>
          <c:showSerName val="0"/>
          <c:showPercent val="0"/>
          <c:showBubbleSize val="0"/>
        </c:dLbls>
        <c:gapWidth val="150"/>
        <c:shape val="box"/>
        <c:axId val="968604207"/>
        <c:axId val="968604687"/>
        <c:axId val="0"/>
      </c:bar3DChart>
      <c:catAx>
        <c:axId val="968604207"/>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968604687"/>
        <c:crosses val="autoZero"/>
        <c:auto val="1"/>
        <c:lblAlgn val="ctr"/>
        <c:lblOffset val="100"/>
        <c:noMultiLvlLbl val="0"/>
      </c:catAx>
      <c:valAx>
        <c:axId val="968604687"/>
        <c:scaling>
          <c:orientation val="minMax"/>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968604207"/>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88">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dk1">
        <a:lumMod val="75000"/>
        <a:lumOff val="25000"/>
      </a:schemeClr>
    </cs:fontRef>
    <cs:defRPr sz="1197" kern="1200"/>
  </cs:dataLabel>
  <cs:dataLabelCallout>
    <cs:lnRef idx="0"/>
    <cs:fillRef idx="0"/>
    <cs:effectRef idx="0"/>
    <cs:fontRef idx="minor">
      <a:schemeClr val="lt1"/>
    </cs:fontRef>
    <cs:spPr>
      <a:solidFill>
        <a:schemeClr val="dk1">
          <a:lumMod val="65000"/>
          <a:lumOff val="35000"/>
          <a:alpha val="75000"/>
        </a:schemeClr>
      </a:solidFill>
    </cs:spPr>
    <cs:defRPr sz="1197" b="1" kern="12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dk1"/>
    </cs:fontRef>
    <cs:spPr>
      <a:solidFill>
        <a:schemeClr val="phClr">
          <a:alpha val="85000"/>
        </a:schemeClr>
      </a:solidFill>
      <a:ln w="9525" cap="flat" cmpd="sng" algn="ctr">
        <a:solidFill>
          <a:schemeClr val="phClr">
            <a:lumMod val="75000"/>
          </a:schemeClr>
        </a:solidFill>
        <a:round/>
      </a:ln>
    </cs:spPr>
  </cs:dataPoint>
  <cs:dataPoint3D>
    <cs:lnRef idx="0">
      <cs:styleClr val="auto"/>
    </cs:lnRef>
    <cs:fillRef idx="0">
      <cs:styleClr val="auto"/>
    </cs:fillRef>
    <cs:effectRef idx="0">
      <cs:styleClr val="auto"/>
    </cs:effectRef>
    <cs:fontRef idx="minor">
      <a:schemeClr val="dk1"/>
    </cs:fontRef>
    <cs:spPr>
      <a:solidFill>
        <a:schemeClr val="phClr">
          <a:alpha val="85000"/>
        </a:schemeClr>
      </a:solidFill>
      <a:ln w="9525" cap="flat" cmpd="sng" algn="ctr">
        <a:solidFill>
          <a:schemeClr val="phClr">
            <a:lumMod val="75000"/>
          </a:schemeClr>
        </a:solidFill>
        <a:round/>
      </a:ln>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spPr>
      <a:solidFill>
        <a:schemeClr val="lt1">
          <a:lumMod val="95000"/>
        </a:schemeClr>
      </a:solidFill>
      <a:sp3d/>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charts/style3.xml><?xml version="1.0" encoding="utf-8"?>
<cs:chartStyle xmlns:cs="http://schemas.microsoft.com/office/drawing/2012/chartStyle" xmlns:a="http://schemas.openxmlformats.org/drawingml/2006/main" id="294">
  <cs:axisTitle>
    <cs:lnRef idx="0"/>
    <cs:fillRef idx="0"/>
    <cs:effectRef idx="0"/>
    <cs:fontRef idx="minor">
      <a:schemeClr val="lt1">
        <a:lumMod val="85000"/>
      </a:schemeClr>
    </cs:fontRef>
    <cs:defRPr sz="1197" b="1" kern="1200" cap="all"/>
  </cs:axisTitle>
  <cs:categoryAxis>
    <cs:lnRef idx="0"/>
    <cs:fillRef idx="0"/>
    <cs:effectRef idx="0"/>
    <cs:fontRef idx="minor">
      <a:schemeClr val="lt1">
        <a:lumMod val="85000"/>
      </a:schemeClr>
    </cs:fontRef>
    <cs:spPr/>
    <cs:defRPr sz="1197"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330" kern="1200"/>
  </cs:chartArea>
  <cs:dataLabel>
    <cs:lnRef idx="0"/>
    <cs:fillRef idx="0"/>
    <cs:effectRef idx="0"/>
    <cs:fontRef idx="minor">
      <a:schemeClr val="lt1">
        <a:lumMod val="85000"/>
      </a:schemeClr>
    </cs:fontRef>
    <cs:defRPr sz="1197" kern="1200"/>
  </cs:dataLabel>
  <cs:dataLabelCallout>
    <cs:lnRef idx="0"/>
    <cs:fillRef idx="0"/>
    <cs:effectRef idx="0"/>
    <cs:fontRef idx="minor">
      <a:schemeClr val="dk1">
        <a:lumMod val="65000"/>
        <a:lumOff val="35000"/>
      </a:schemeClr>
    </cs:fontRef>
    <cs:spPr>
      <a:solidFill>
        <a:schemeClr val="lt1"/>
      </a:solidFill>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1197"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dk1">
            <a:lumMod val="50000"/>
            <a:lumOff val="50000"/>
          </a:schemeClr>
        </a:solidFill>
        <a:round/>
      </a:ln>
    </cs:spPr>
  </cs:gridlineMajor>
  <cs:gridlineMinor>
    <cs:lnRef idx="0"/>
    <cs:fillRef idx="0"/>
    <cs:effectRef idx="0"/>
    <cs:fontRef idx="minor">
      <a:schemeClr val="tx1"/>
    </cs:fontRef>
    <cs:spPr>
      <a:ln>
        <a:solidFill>
          <a:schemeClr val="dk1">
            <a:lumMod val="60000"/>
            <a:lumOff val="40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1197"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cs:defRPr sz="1197"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2128"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1197"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1197" kern="1200"/>
  </cs:valueAxis>
  <cs:wall>
    <cs:lnRef idx="0"/>
    <cs:fillRef idx="0"/>
    <cs:effectRef idx="0"/>
    <cs:fontRef idx="minor">
      <a:schemeClr val="tx1"/>
    </cs:fontRef>
  </cs:wall>
</cs:chartStyle>
</file>

<file path=ppt/charts/style4.xml><?xml version="1.0" encoding="utf-8"?>
<cs:chartStyle xmlns:cs="http://schemas.microsoft.com/office/drawing/2012/chartStyle" xmlns:a="http://schemas.openxmlformats.org/drawingml/2006/main" id="347">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95269" y="1122363"/>
            <a:ext cx="9001462" cy="2387600"/>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595269" y="3602038"/>
            <a:ext cx="9001462"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649B254-72A2-42AC-87A8-BD1E8E499A8E}" type="datetimeFigureOut">
              <a:rPr lang="en-IN" smtClean="0"/>
              <a:t>27-06-2025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6171B16-D545-431E-BA2F-48C1A7D72B21}" type="slidenum">
              <a:rPr lang="en-IN" smtClean="0"/>
              <a:t>‹#›</a:t>
            </a:fld>
            <a:endParaRPr lang="en-IN"/>
          </a:p>
        </p:txBody>
      </p:sp>
    </p:spTree>
    <p:extLst>
      <p:ext uri="{BB962C8B-B14F-4D97-AF65-F5344CB8AC3E}">
        <p14:creationId xmlns:p14="http://schemas.microsoft.com/office/powerpoint/2010/main" val="2061226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806" y="4289372"/>
            <a:ext cx="10367564" cy="819355"/>
          </a:xfrm>
        </p:spPr>
        <p:txBody>
          <a:bodyPr anchor="b">
            <a:normAutofit/>
          </a:bodyPr>
          <a:lstStyle>
            <a:lvl1pP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913806" y="621321"/>
            <a:ext cx="10367564" cy="3379735"/>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65998" cy="682472"/>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649B254-72A2-42AC-87A8-BD1E8E499A8E}" type="datetimeFigureOut">
              <a:rPr lang="en-IN" smtClean="0"/>
              <a:t>27-06-2025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6171B16-D545-431E-BA2F-48C1A7D72B21}" type="slidenum">
              <a:rPr lang="en-IN" smtClean="0"/>
              <a:t>‹#›</a:t>
            </a:fld>
            <a:endParaRPr lang="en-IN"/>
          </a:p>
        </p:txBody>
      </p:sp>
    </p:spTree>
    <p:extLst>
      <p:ext uri="{BB962C8B-B14F-4D97-AF65-F5344CB8AC3E}">
        <p14:creationId xmlns:p14="http://schemas.microsoft.com/office/powerpoint/2010/main" val="33449130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3424859"/>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5" y="4204820"/>
            <a:ext cx="10353761" cy="159218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649B254-72A2-42AC-87A8-BD1E8E499A8E}" type="datetimeFigureOut">
              <a:rPr lang="en-IN" smtClean="0"/>
              <a:t>27-06-2025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6171B16-D545-431E-BA2F-48C1A7D72B21}" type="slidenum">
              <a:rPr lang="en-IN" smtClean="0"/>
              <a:t>‹#›</a:t>
            </a:fld>
            <a:endParaRPr lang="en-IN"/>
          </a:p>
        </p:txBody>
      </p:sp>
    </p:spTree>
    <p:extLst>
      <p:ext uri="{BB962C8B-B14F-4D97-AF65-F5344CB8AC3E}">
        <p14:creationId xmlns:p14="http://schemas.microsoft.com/office/powerpoint/2010/main" val="106814890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426812"/>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204821"/>
            <a:ext cx="10353762" cy="1586380"/>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649B254-72A2-42AC-87A8-BD1E8E499A8E}" type="datetimeFigureOut">
              <a:rPr lang="en-IN" smtClean="0"/>
              <a:t>27-06-2025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6171B16-D545-431E-BA2F-48C1A7D72B21}" type="slidenum">
              <a:rPr lang="en-IN" smtClean="0"/>
              <a:t>‹#›</a:t>
            </a:fld>
            <a:endParaRPr lang="en-IN"/>
          </a:p>
        </p:txBody>
      </p:sp>
      <p:sp>
        <p:nvSpPr>
          <p:cNvPr id="11" name="TextBox 10"/>
          <p:cNvSpPr txBox="1"/>
          <p:nvPr/>
        </p:nvSpPr>
        <p:spPr>
          <a:xfrm>
            <a:off x="836612" y="735241"/>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657956" y="297209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34796660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806" y="2126942"/>
            <a:ext cx="10355327"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650556"/>
            <a:ext cx="10353763"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649B254-72A2-42AC-87A8-BD1E8E499A8E}" type="datetimeFigureOut">
              <a:rPr lang="en-IN" smtClean="0"/>
              <a:t>27-06-2025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6171B16-D545-431E-BA2F-48C1A7D72B21}" type="slidenum">
              <a:rPr lang="en-IN" smtClean="0"/>
              <a:t>‹#›</a:t>
            </a:fld>
            <a:endParaRPr lang="en-IN"/>
          </a:p>
        </p:txBody>
      </p:sp>
    </p:spTree>
    <p:extLst>
      <p:ext uri="{BB962C8B-B14F-4D97-AF65-F5344CB8AC3E}">
        <p14:creationId xmlns:p14="http://schemas.microsoft.com/office/powerpoint/2010/main" val="39340716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4" y="609600"/>
            <a:ext cx="10353762" cy="1325563"/>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4" y="2088319"/>
            <a:ext cx="3298956" cy="823305"/>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4" y="2911624"/>
            <a:ext cx="3298956"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4878" y="2088320"/>
            <a:ext cx="3298558"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4878" y="2911624"/>
            <a:ext cx="329982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088320"/>
            <a:ext cx="3291211"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6346" y="2911624"/>
            <a:ext cx="329121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A649B254-72A2-42AC-87A8-BD1E8E499A8E}" type="datetimeFigureOut">
              <a:rPr lang="en-IN" smtClean="0"/>
              <a:t>27-06-2025</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46171B16-D545-431E-BA2F-48C1A7D72B21}" type="slidenum">
              <a:rPr lang="en-IN" smtClean="0"/>
              <a:t>‹#›</a:t>
            </a:fld>
            <a:endParaRPr lang="en-IN"/>
          </a:p>
        </p:txBody>
      </p:sp>
    </p:spTree>
    <p:extLst>
      <p:ext uri="{BB962C8B-B14F-4D97-AF65-F5344CB8AC3E}">
        <p14:creationId xmlns:p14="http://schemas.microsoft.com/office/powerpoint/2010/main" val="364800967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913795" y="609600"/>
            <a:ext cx="10353762" cy="1325563"/>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4195899"/>
            <a:ext cx="3298955"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92020" y="2298987"/>
            <a:ext cx="2940050"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772161"/>
            <a:ext cx="3298955"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01" y="4195899"/>
            <a:ext cx="3298983"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68996" y="2298987"/>
            <a:ext cx="2930525"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72160"/>
            <a:ext cx="3300336"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423" y="4195899"/>
            <a:ext cx="3289900"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152803" y="2298987"/>
            <a:ext cx="2932113"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298" y="4772161"/>
            <a:ext cx="3294258" cy="1019037"/>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A649B254-72A2-42AC-87A8-BD1E8E499A8E}" type="datetimeFigureOut">
              <a:rPr lang="en-IN" smtClean="0"/>
              <a:t>27-06-2025</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46171B16-D545-431E-BA2F-48C1A7D72B21}" type="slidenum">
              <a:rPr lang="en-IN" smtClean="0"/>
              <a:t>‹#›</a:t>
            </a:fld>
            <a:endParaRPr lang="en-IN"/>
          </a:p>
        </p:txBody>
      </p:sp>
    </p:spTree>
    <p:extLst>
      <p:ext uri="{BB962C8B-B14F-4D97-AF65-F5344CB8AC3E}">
        <p14:creationId xmlns:p14="http://schemas.microsoft.com/office/powerpoint/2010/main" val="428573417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649B254-72A2-42AC-87A8-BD1E8E499A8E}" type="datetimeFigureOut">
              <a:rPr lang="en-IN" smtClean="0"/>
              <a:t>27-06-2025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6171B16-D545-431E-BA2F-48C1A7D72B21}" type="slidenum">
              <a:rPr lang="en-IN" smtClean="0"/>
              <a:t>‹#›</a:t>
            </a:fld>
            <a:endParaRPr lang="en-IN"/>
          </a:p>
        </p:txBody>
      </p:sp>
    </p:spTree>
    <p:extLst>
      <p:ext uri="{BB962C8B-B14F-4D97-AF65-F5344CB8AC3E}">
        <p14:creationId xmlns:p14="http://schemas.microsoft.com/office/powerpoint/2010/main" val="83456177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609599"/>
            <a:ext cx="254265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4" y="609599"/>
            <a:ext cx="7658705"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649B254-72A2-42AC-87A8-BD1E8E499A8E}" type="datetimeFigureOut">
              <a:rPr lang="en-IN" smtClean="0"/>
              <a:t>27-06-2025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6171B16-D545-431E-BA2F-48C1A7D72B21}" type="slidenum">
              <a:rPr lang="en-IN" smtClean="0"/>
              <a:t>‹#›</a:t>
            </a:fld>
            <a:endParaRPr lang="en-IN"/>
          </a:p>
        </p:txBody>
      </p:sp>
    </p:spTree>
    <p:extLst>
      <p:ext uri="{BB962C8B-B14F-4D97-AF65-F5344CB8AC3E}">
        <p14:creationId xmlns:p14="http://schemas.microsoft.com/office/powerpoint/2010/main" val="22030872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649B254-72A2-42AC-87A8-BD1E8E499A8E}" type="datetimeFigureOut">
              <a:rPr lang="en-IN" smtClean="0"/>
              <a:t>27-06-2025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6171B16-D545-431E-BA2F-48C1A7D72B21}" type="slidenum">
              <a:rPr lang="en-IN" smtClean="0"/>
              <a:t>‹#›</a:t>
            </a:fld>
            <a:endParaRPr lang="en-IN"/>
          </a:p>
        </p:txBody>
      </p:sp>
    </p:spTree>
    <p:extLst>
      <p:ext uri="{BB962C8B-B14F-4D97-AF65-F5344CB8AC3E}">
        <p14:creationId xmlns:p14="http://schemas.microsoft.com/office/powerpoint/2010/main" val="23179973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29244" y="657226"/>
            <a:ext cx="9733512" cy="2852737"/>
          </a:xfrm>
        </p:spPr>
        <p:txBody>
          <a:bodyPr anchor="b">
            <a:normAutofit/>
          </a:bodyPr>
          <a:lstStyle>
            <a:lvl1pPr>
              <a:defRPr sz="3400"/>
            </a:lvl1pPr>
          </a:lstStyle>
          <a:p>
            <a:r>
              <a:rPr lang="en-US"/>
              <a:t>Click to edit Master title style</a:t>
            </a:r>
            <a:endParaRPr lang="en-US" dirty="0"/>
          </a:p>
        </p:txBody>
      </p:sp>
      <p:sp>
        <p:nvSpPr>
          <p:cNvPr id="3" name="Text Placeholder 2"/>
          <p:cNvSpPr>
            <a:spLocks noGrp="1"/>
          </p:cNvSpPr>
          <p:nvPr>
            <p:ph type="body" idx="1"/>
          </p:nvPr>
        </p:nvSpPr>
        <p:spPr>
          <a:xfrm>
            <a:off x="1229244" y="3602038"/>
            <a:ext cx="9733512"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649B254-72A2-42AC-87A8-BD1E8E499A8E}" type="datetimeFigureOut">
              <a:rPr lang="en-IN" smtClean="0"/>
              <a:t>27-06-2025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6171B16-D545-431E-BA2F-48C1A7D72B21}" type="slidenum">
              <a:rPr lang="en-IN" smtClean="0"/>
              <a:t>‹#›</a:t>
            </a:fld>
            <a:endParaRPr lang="en-IN"/>
          </a:p>
        </p:txBody>
      </p:sp>
    </p:spTree>
    <p:extLst>
      <p:ext uri="{BB962C8B-B14F-4D97-AF65-F5344CB8AC3E}">
        <p14:creationId xmlns:p14="http://schemas.microsoft.com/office/powerpoint/2010/main" val="7461732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6321"/>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88319"/>
            <a:ext cx="510600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3403" y="2088319"/>
            <a:ext cx="509415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649B254-72A2-42AC-87A8-BD1E8E499A8E}" type="datetimeFigureOut">
              <a:rPr lang="en-IN" smtClean="0"/>
              <a:t>27-06-2025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6171B16-D545-431E-BA2F-48C1A7D72B21}" type="slidenum">
              <a:rPr lang="en-IN" smtClean="0"/>
              <a:t>‹#›</a:t>
            </a:fld>
            <a:endParaRPr lang="en-IN"/>
          </a:p>
        </p:txBody>
      </p:sp>
    </p:spTree>
    <p:extLst>
      <p:ext uri="{BB962C8B-B14F-4D97-AF65-F5344CB8AC3E}">
        <p14:creationId xmlns:p14="http://schemas.microsoft.com/office/powerpoint/2010/main" val="17160727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1804" y="2088320"/>
            <a:ext cx="4879199"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913795" y="2912232"/>
            <a:ext cx="5107208"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2003" y="2088320"/>
            <a:ext cx="4865554"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912232"/>
            <a:ext cx="5095357"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649B254-72A2-42AC-87A8-BD1E8E499A8E}" type="datetimeFigureOut">
              <a:rPr lang="en-IN" smtClean="0"/>
              <a:t>27-06-2025</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46171B16-D545-431E-BA2F-48C1A7D72B21}" type="slidenum">
              <a:rPr lang="en-IN" smtClean="0"/>
              <a:t>‹#›</a:t>
            </a:fld>
            <a:endParaRPr lang="en-IN"/>
          </a:p>
        </p:txBody>
      </p:sp>
    </p:spTree>
    <p:extLst>
      <p:ext uri="{BB962C8B-B14F-4D97-AF65-F5344CB8AC3E}">
        <p14:creationId xmlns:p14="http://schemas.microsoft.com/office/powerpoint/2010/main" val="18190861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649B254-72A2-42AC-87A8-BD1E8E499A8E}" type="datetimeFigureOut">
              <a:rPr lang="en-IN" smtClean="0"/>
              <a:t>27-06-2025</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46171B16-D545-431E-BA2F-48C1A7D72B21}" type="slidenum">
              <a:rPr lang="en-IN" smtClean="0"/>
              <a:t>‹#›</a:t>
            </a:fld>
            <a:endParaRPr lang="en-IN"/>
          </a:p>
        </p:txBody>
      </p:sp>
    </p:spTree>
    <p:extLst>
      <p:ext uri="{BB962C8B-B14F-4D97-AF65-F5344CB8AC3E}">
        <p14:creationId xmlns:p14="http://schemas.microsoft.com/office/powerpoint/2010/main" val="20112467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649B254-72A2-42AC-87A8-BD1E8E499A8E}" type="datetimeFigureOut">
              <a:rPr lang="en-IN" smtClean="0"/>
              <a:t>27-06-2025</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46171B16-D545-431E-BA2F-48C1A7D72B21}" type="slidenum">
              <a:rPr lang="en-IN" smtClean="0"/>
              <a:t>‹#›</a:t>
            </a:fld>
            <a:endParaRPr lang="en-IN"/>
          </a:p>
        </p:txBody>
      </p:sp>
    </p:spTree>
    <p:extLst>
      <p:ext uri="{BB962C8B-B14F-4D97-AF65-F5344CB8AC3E}">
        <p14:creationId xmlns:p14="http://schemas.microsoft.com/office/powerpoint/2010/main" val="23868090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8" y="609600"/>
            <a:ext cx="3932237" cy="2362200"/>
          </a:xfrm>
        </p:spPr>
        <p:txBody>
          <a:bodyPr anchor="b">
            <a:normAutofit/>
          </a:bodyPr>
          <a:lstStyle>
            <a:lvl1pPr>
              <a:defRPr sz="2800"/>
            </a:lvl1pPr>
          </a:lstStyle>
          <a:p>
            <a:r>
              <a:rPr lang="en-US"/>
              <a:t>Click to edit Master title style</a:t>
            </a:r>
            <a:endParaRPr lang="en-US" dirty="0"/>
          </a:p>
        </p:txBody>
      </p:sp>
      <p:sp>
        <p:nvSpPr>
          <p:cNvPr id="3" name="Content Placeholder 2"/>
          <p:cNvSpPr>
            <a:spLocks noGrp="1"/>
          </p:cNvSpPr>
          <p:nvPr>
            <p:ph idx="1"/>
          </p:nvPr>
        </p:nvSpPr>
        <p:spPr>
          <a:xfrm>
            <a:off x="5078064" y="609600"/>
            <a:ext cx="6189492" cy="5181600"/>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7228" y="2971800"/>
            <a:ext cx="3932237" cy="2819399"/>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649B254-72A2-42AC-87A8-BD1E8E499A8E}" type="datetimeFigureOut">
              <a:rPr lang="en-IN" smtClean="0"/>
              <a:t>27-06-2025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6171B16-D545-431E-BA2F-48C1A7D72B21}" type="slidenum">
              <a:rPr lang="en-IN" smtClean="0"/>
              <a:t>‹#›</a:t>
            </a:fld>
            <a:endParaRPr lang="en-IN"/>
          </a:p>
        </p:txBody>
      </p:sp>
    </p:spTree>
    <p:extLst>
      <p:ext uri="{BB962C8B-B14F-4D97-AF65-F5344CB8AC3E}">
        <p14:creationId xmlns:p14="http://schemas.microsoft.com/office/powerpoint/2010/main" val="36528885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7" y="609600"/>
            <a:ext cx="5929773" cy="2362200"/>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4" y="758881"/>
            <a:ext cx="3255356" cy="4883038"/>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971800"/>
            <a:ext cx="5934950" cy="2819400"/>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649B254-72A2-42AC-87A8-BD1E8E499A8E}" type="datetimeFigureOut">
              <a:rPr lang="en-IN" smtClean="0"/>
              <a:t>27-06-2025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6171B16-D545-431E-BA2F-48C1A7D72B21}" type="slidenum">
              <a:rPr lang="en-IN" smtClean="0"/>
              <a:t>‹#›</a:t>
            </a:fld>
            <a:endParaRPr lang="en-IN"/>
          </a:p>
        </p:txBody>
      </p:sp>
    </p:spTree>
    <p:extLst>
      <p:ext uri="{BB962C8B-B14F-4D97-AF65-F5344CB8AC3E}">
        <p14:creationId xmlns:p14="http://schemas.microsoft.com/office/powerpoint/2010/main" val="40358434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1" cy="1326321"/>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96064"/>
            <a:ext cx="10353762" cy="36951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A649B254-72A2-42AC-87A8-BD1E8E499A8E}" type="datetimeFigureOut">
              <a:rPr lang="en-IN" smtClean="0"/>
              <a:t>27-06-2025</a:t>
            </a:fld>
            <a:endParaRPr lang="en-IN"/>
          </a:p>
        </p:txBody>
      </p:sp>
      <p:sp>
        <p:nvSpPr>
          <p:cNvPr id="5" name="Footer Placeholder 4"/>
          <p:cNvSpPr>
            <a:spLocks noGrp="1"/>
          </p:cNvSpPr>
          <p:nvPr>
            <p:ph type="ftr" sz="quarter" idx="3"/>
          </p:nvPr>
        </p:nvSpPr>
        <p:spPr>
          <a:xfrm>
            <a:off x="913794" y="5883275"/>
            <a:ext cx="6672865" cy="365125"/>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46171B16-D545-431E-BA2F-48C1A7D72B21}" type="slidenum">
              <a:rPr lang="en-IN" smtClean="0"/>
              <a:t>‹#›</a:t>
            </a:fld>
            <a:endParaRPr lang="en-IN"/>
          </a:p>
        </p:txBody>
      </p:sp>
    </p:spTree>
    <p:extLst>
      <p:ext uri="{BB962C8B-B14F-4D97-AF65-F5344CB8AC3E}">
        <p14:creationId xmlns:p14="http://schemas.microsoft.com/office/powerpoint/2010/main" val="2272604403"/>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E558E2-DA75-0AF6-49B1-C82E2E3462EE}"/>
              </a:ext>
            </a:extLst>
          </p:cNvPr>
          <p:cNvSpPr>
            <a:spLocks noGrp="1"/>
          </p:cNvSpPr>
          <p:nvPr>
            <p:ph type="ctrTitle"/>
          </p:nvPr>
        </p:nvSpPr>
        <p:spPr/>
        <p:txBody>
          <a:bodyPr>
            <a:normAutofit/>
          </a:bodyPr>
          <a:lstStyle/>
          <a:p>
            <a:r>
              <a:rPr lang="en-IN" sz="3600" dirty="0"/>
              <a:t>MACHINE LEARNING INTERNSHIP PROJECT</a:t>
            </a:r>
          </a:p>
        </p:txBody>
      </p:sp>
      <p:sp>
        <p:nvSpPr>
          <p:cNvPr id="4" name="Subtitle 3">
            <a:extLst>
              <a:ext uri="{FF2B5EF4-FFF2-40B4-BE49-F238E27FC236}">
                <a16:creationId xmlns:a16="http://schemas.microsoft.com/office/drawing/2014/main" id="{DCCB4E64-0FA3-D809-8CD4-6EE235D44DF2}"/>
              </a:ext>
            </a:extLst>
          </p:cNvPr>
          <p:cNvSpPr>
            <a:spLocks noGrp="1"/>
          </p:cNvSpPr>
          <p:nvPr>
            <p:ph type="subTitle" idx="1"/>
          </p:nvPr>
        </p:nvSpPr>
        <p:spPr/>
        <p:txBody>
          <a:bodyPr/>
          <a:lstStyle/>
          <a:p>
            <a:r>
              <a:rPr lang="en-IN" dirty="0"/>
              <a:t>Presented By – Malaya Kumar Pradhan</a:t>
            </a:r>
          </a:p>
        </p:txBody>
      </p:sp>
    </p:spTree>
    <p:extLst>
      <p:ext uri="{BB962C8B-B14F-4D97-AF65-F5344CB8AC3E}">
        <p14:creationId xmlns:p14="http://schemas.microsoft.com/office/powerpoint/2010/main" val="1804497647"/>
      </p:ext>
    </p:extLst>
  </p:cSld>
  <p:clrMapOvr>
    <a:masterClrMapping/>
  </p:clrMapOvr>
  <mc:AlternateContent xmlns:mc="http://schemas.openxmlformats.org/markup-compatibility/2006">
    <mc:Choice xmlns:p14="http://schemas.microsoft.com/office/powerpoint/2010/main" Requires="p14">
      <p:transition spd="slow" p14:dur="1750">
        <p:split orient="vert"/>
      </p:transition>
    </mc:Choice>
    <mc:Fallback>
      <p:transition spd="slow">
        <p:split orient="ver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874E70-C19F-4251-370B-E9B97C9DD5F6}"/>
              </a:ext>
            </a:extLst>
          </p:cNvPr>
          <p:cNvSpPr>
            <a:spLocks noGrp="1"/>
          </p:cNvSpPr>
          <p:nvPr>
            <p:ph type="title"/>
          </p:nvPr>
        </p:nvSpPr>
        <p:spPr/>
        <p:txBody>
          <a:bodyPr/>
          <a:lstStyle/>
          <a:p>
            <a:r>
              <a:rPr lang="en-IN" dirty="0"/>
              <a:t>LOGISTIC REGRESSION PERFORMANCE OVERVIEW</a:t>
            </a:r>
          </a:p>
        </p:txBody>
      </p:sp>
      <p:sp>
        <p:nvSpPr>
          <p:cNvPr id="3" name="Content Placeholder 2">
            <a:extLst>
              <a:ext uri="{FF2B5EF4-FFF2-40B4-BE49-F238E27FC236}">
                <a16:creationId xmlns:a16="http://schemas.microsoft.com/office/drawing/2014/main" id="{393B538A-AAA3-45A8-2A46-7B6CC5912661}"/>
              </a:ext>
            </a:extLst>
          </p:cNvPr>
          <p:cNvSpPr>
            <a:spLocks noGrp="1"/>
          </p:cNvSpPr>
          <p:nvPr>
            <p:ph sz="half" idx="1"/>
          </p:nvPr>
        </p:nvSpPr>
        <p:spPr>
          <a:xfrm>
            <a:off x="565452" y="2099584"/>
            <a:ext cx="5106004" cy="3702881"/>
          </a:xfrm>
        </p:spPr>
        <p:txBody>
          <a:bodyPr/>
          <a:lstStyle/>
          <a:p>
            <a:r>
              <a:rPr lang="en-IN" dirty="0"/>
              <a:t>Accuracy : -  85.14%</a:t>
            </a:r>
          </a:p>
          <a:p>
            <a:r>
              <a:rPr lang="en-IN" dirty="0"/>
              <a:t>Precision : -  81.98%</a:t>
            </a:r>
          </a:p>
          <a:p>
            <a:r>
              <a:rPr lang="en-IN" dirty="0"/>
              <a:t>Recall : -  93.81%  </a:t>
            </a:r>
          </a:p>
          <a:p>
            <a:pPr marL="0" indent="0">
              <a:buNone/>
            </a:pPr>
            <a:endParaRPr lang="en-IN" dirty="0"/>
          </a:p>
        </p:txBody>
      </p:sp>
      <p:pic>
        <p:nvPicPr>
          <p:cNvPr id="6" name="Content Placeholder 5">
            <a:extLst>
              <a:ext uri="{FF2B5EF4-FFF2-40B4-BE49-F238E27FC236}">
                <a16:creationId xmlns:a16="http://schemas.microsoft.com/office/drawing/2014/main" id="{B86BB1E0-C6F4-699E-0E58-AA572C185F77}"/>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3659104" y="2087563"/>
            <a:ext cx="3788229" cy="3703637"/>
          </a:xfrm>
        </p:spPr>
      </p:pic>
      <p:pic>
        <p:nvPicPr>
          <p:cNvPr id="8" name="Picture 7">
            <a:extLst>
              <a:ext uri="{FF2B5EF4-FFF2-40B4-BE49-F238E27FC236}">
                <a16:creationId xmlns:a16="http://schemas.microsoft.com/office/drawing/2014/main" id="{C2B07E38-28E6-8ED8-8A52-E700178659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47333" y="2087563"/>
            <a:ext cx="3975411" cy="3702882"/>
          </a:xfrm>
          <a:prstGeom prst="rect">
            <a:avLst/>
          </a:prstGeom>
        </p:spPr>
      </p:pic>
    </p:spTree>
    <p:extLst>
      <p:ext uri="{BB962C8B-B14F-4D97-AF65-F5344CB8AC3E}">
        <p14:creationId xmlns:p14="http://schemas.microsoft.com/office/powerpoint/2010/main" val="2304233098"/>
      </p:ext>
    </p:extLst>
  </p:cSld>
  <p:clrMapOvr>
    <a:masterClrMapping/>
  </p:clrMapOvr>
  <mc:AlternateContent xmlns:mc="http://schemas.openxmlformats.org/markup-compatibility/2006">
    <mc:Choice xmlns:p14="http://schemas.microsoft.com/office/powerpoint/2010/main" Requires="p14">
      <p:transition spd="slow" p14:dur="1250">
        <p:randomBar dir="vert"/>
      </p:transition>
    </mc:Choice>
    <mc:Fallback>
      <p:transition spd="slow">
        <p:randomBar dir="vert"/>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14EA68-6634-A5C3-A0DF-373DB4E581F2}"/>
              </a:ext>
            </a:extLst>
          </p:cNvPr>
          <p:cNvSpPr>
            <a:spLocks noGrp="1"/>
          </p:cNvSpPr>
          <p:nvPr>
            <p:ph type="title"/>
          </p:nvPr>
        </p:nvSpPr>
        <p:spPr/>
        <p:txBody>
          <a:bodyPr/>
          <a:lstStyle/>
          <a:p>
            <a:r>
              <a:rPr lang="en-IN" dirty="0"/>
              <a:t>DECISIONTREE CLASSIFIER PERFORMANCE OVERVIEW</a:t>
            </a:r>
          </a:p>
        </p:txBody>
      </p:sp>
      <p:sp>
        <p:nvSpPr>
          <p:cNvPr id="3" name="Content Placeholder 2">
            <a:extLst>
              <a:ext uri="{FF2B5EF4-FFF2-40B4-BE49-F238E27FC236}">
                <a16:creationId xmlns:a16="http://schemas.microsoft.com/office/drawing/2014/main" id="{30BABE6E-DFF9-CEFA-EAD8-716EA55E2E01}"/>
              </a:ext>
            </a:extLst>
          </p:cNvPr>
          <p:cNvSpPr>
            <a:spLocks noGrp="1"/>
          </p:cNvSpPr>
          <p:nvPr>
            <p:ph sz="half" idx="1"/>
          </p:nvPr>
        </p:nvSpPr>
        <p:spPr>
          <a:xfrm>
            <a:off x="668230" y="2125592"/>
            <a:ext cx="5106004" cy="3702881"/>
          </a:xfrm>
        </p:spPr>
        <p:txBody>
          <a:bodyPr/>
          <a:lstStyle/>
          <a:p>
            <a:r>
              <a:rPr lang="en-IN" dirty="0"/>
              <a:t>Accuracy : - 82.28%</a:t>
            </a:r>
          </a:p>
          <a:p>
            <a:r>
              <a:rPr lang="en-IN" dirty="0"/>
              <a:t>Precision : - 78.45%</a:t>
            </a:r>
          </a:p>
          <a:p>
            <a:r>
              <a:rPr lang="en-IN" dirty="0"/>
              <a:t>Recall : - 93.81%  </a:t>
            </a:r>
          </a:p>
          <a:p>
            <a:pPr marL="0" indent="0">
              <a:buNone/>
            </a:pPr>
            <a:endParaRPr lang="en-IN" dirty="0"/>
          </a:p>
        </p:txBody>
      </p:sp>
      <p:pic>
        <p:nvPicPr>
          <p:cNvPr id="6" name="Content Placeholder 5">
            <a:extLst>
              <a:ext uri="{FF2B5EF4-FFF2-40B4-BE49-F238E27FC236}">
                <a16:creationId xmlns:a16="http://schemas.microsoft.com/office/drawing/2014/main" id="{195B06A5-DE5D-CE83-B95F-09734511A920}"/>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3577750" y="2086053"/>
            <a:ext cx="3911622" cy="3703637"/>
          </a:xfrm>
        </p:spPr>
      </p:pic>
      <p:pic>
        <p:nvPicPr>
          <p:cNvPr id="8" name="Picture 7">
            <a:extLst>
              <a:ext uri="{FF2B5EF4-FFF2-40B4-BE49-F238E27FC236}">
                <a16:creationId xmlns:a16="http://schemas.microsoft.com/office/drawing/2014/main" id="{25D200AA-8B15-E502-501D-31BA904F91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96606" y="2086053"/>
            <a:ext cx="3911622" cy="3702882"/>
          </a:xfrm>
          <a:prstGeom prst="rect">
            <a:avLst/>
          </a:prstGeom>
        </p:spPr>
      </p:pic>
    </p:spTree>
    <p:extLst>
      <p:ext uri="{BB962C8B-B14F-4D97-AF65-F5344CB8AC3E}">
        <p14:creationId xmlns:p14="http://schemas.microsoft.com/office/powerpoint/2010/main" val="2201588506"/>
      </p:ext>
    </p:extLst>
  </p:cSld>
  <p:clrMapOvr>
    <a:masterClrMapping/>
  </p:clrMapOvr>
  <p:transition spd="slow">
    <p:pull/>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08F58E-7A6A-BA04-7EC7-40C97768A675}"/>
              </a:ext>
            </a:extLst>
          </p:cNvPr>
          <p:cNvSpPr>
            <a:spLocks noGrp="1"/>
          </p:cNvSpPr>
          <p:nvPr>
            <p:ph type="title"/>
          </p:nvPr>
        </p:nvSpPr>
        <p:spPr/>
        <p:txBody>
          <a:bodyPr/>
          <a:lstStyle/>
          <a:p>
            <a:r>
              <a:rPr lang="en-IN" dirty="0"/>
              <a:t>RANDOMFOREST CLASSIFIER PERFORMANCE OVERVIEW</a:t>
            </a:r>
          </a:p>
        </p:txBody>
      </p:sp>
      <p:sp>
        <p:nvSpPr>
          <p:cNvPr id="3" name="Content Placeholder 2">
            <a:extLst>
              <a:ext uri="{FF2B5EF4-FFF2-40B4-BE49-F238E27FC236}">
                <a16:creationId xmlns:a16="http://schemas.microsoft.com/office/drawing/2014/main" id="{034EA7A5-B8E5-29A1-BE7B-4FCD7B7ACBFE}"/>
              </a:ext>
            </a:extLst>
          </p:cNvPr>
          <p:cNvSpPr>
            <a:spLocks noGrp="1"/>
          </p:cNvSpPr>
          <p:nvPr>
            <p:ph sz="half" idx="1"/>
          </p:nvPr>
        </p:nvSpPr>
        <p:spPr>
          <a:xfrm>
            <a:off x="678874" y="2088320"/>
            <a:ext cx="5106004" cy="3702881"/>
          </a:xfrm>
        </p:spPr>
        <p:txBody>
          <a:bodyPr/>
          <a:lstStyle/>
          <a:p>
            <a:r>
              <a:rPr lang="en-IN" dirty="0"/>
              <a:t>Accuracy : - 85.71%</a:t>
            </a:r>
          </a:p>
          <a:p>
            <a:r>
              <a:rPr lang="en-IN" dirty="0"/>
              <a:t>Precision :-  82.14%</a:t>
            </a:r>
          </a:p>
          <a:p>
            <a:r>
              <a:rPr lang="en-IN" dirty="0"/>
              <a:t>Recall : - 94.84%</a:t>
            </a:r>
          </a:p>
        </p:txBody>
      </p:sp>
      <p:pic>
        <p:nvPicPr>
          <p:cNvPr id="6" name="Content Placeholder 5">
            <a:extLst>
              <a:ext uri="{FF2B5EF4-FFF2-40B4-BE49-F238E27FC236}">
                <a16:creationId xmlns:a16="http://schemas.microsoft.com/office/drawing/2014/main" id="{ABFB09EC-46CF-FEFF-5B40-AA36DB9046C9}"/>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3701143" y="2088319"/>
            <a:ext cx="4049486" cy="3703637"/>
          </a:xfrm>
        </p:spPr>
      </p:pic>
      <p:pic>
        <p:nvPicPr>
          <p:cNvPr id="8" name="Picture 7">
            <a:extLst>
              <a:ext uri="{FF2B5EF4-FFF2-40B4-BE49-F238E27FC236}">
                <a16:creationId xmlns:a16="http://schemas.microsoft.com/office/drawing/2014/main" id="{357FAA31-74CA-0CC1-8F9A-4499346EC8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50629" y="2088319"/>
            <a:ext cx="3762497" cy="3702882"/>
          </a:xfrm>
          <a:prstGeom prst="rect">
            <a:avLst/>
          </a:prstGeom>
        </p:spPr>
      </p:pic>
    </p:spTree>
    <p:extLst>
      <p:ext uri="{BB962C8B-B14F-4D97-AF65-F5344CB8AC3E}">
        <p14:creationId xmlns:p14="http://schemas.microsoft.com/office/powerpoint/2010/main" val="1037892317"/>
      </p:ext>
    </p:extLst>
  </p:cSld>
  <p:clrMapOvr>
    <a:masterClrMapping/>
  </p:clrMapOvr>
  <mc:AlternateContent xmlns:mc="http://schemas.openxmlformats.org/markup-compatibility/2006">
    <mc:Choice xmlns:p14="http://schemas.microsoft.com/office/powerpoint/2010/main" Requires="p14">
      <p:transition spd="slow" p14:dur="1250">
        <p14:warp dir="in"/>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301C52-1D84-00BA-23D7-E40B4654B208}"/>
              </a:ext>
            </a:extLst>
          </p:cNvPr>
          <p:cNvSpPr>
            <a:spLocks noGrp="1"/>
          </p:cNvSpPr>
          <p:nvPr>
            <p:ph type="title"/>
          </p:nvPr>
        </p:nvSpPr>
        <p:spPr/>
        <p:txBody>
          <a:bodyPr/>
          <a:lstStyle/>
          <a:p>
            <a:r>
              <a:rPr lang="en-IN" dirty="0"/>
              <a:t>MODEL COMPARISON</a:t>
            </a:r>
          </a:p>
        </p:txBody>
      </p:sp>
      <p:graphicFrame>
        <p:nvGraphicFramePr>
          <p:cNvPr id="5" name="Content Placeholder 4">
            <a:extLst>
              <a:ext uri="{FF2B5EF4-FFF2-40B4-BE49-F238E27FC236}">
                <a16:creationId xmlns:a16="http://schemas.microsoft.com/office/drawing/2014/main" id="{F2704D1F-75EA-E3CE-780C-2C13DB38FFC9}"/>
              </a:ext>
            </a:extLst>
          </p:cNvPr>
          <p:cNvGraphicFramePr>
            <a:graphicFrameLocks noGrp="1"/>
          </p:cNvGraphicFramePr>
          <p:nvPr>
            <p:ph sz="half" idx="1"/>
            <p:extLst>
              <p:ext uri="{D42A27DB-BD31-4B8C-83A1-F6EECF244321}">
                <p14:modId xmlns:p14="http://schemas.microsoft.com/office/powerpoint/2010/main" val="579319958"/>
              </p:ext>
            </p:extLst>
          </p:nvPr>
        </p:nvGraphicFramePr>
        <p:xfrm>
          <a:off x="984670" y="2087562"/>
          <a:ext cx="5106005" cy="3777834"/>
        </p:xfrm>
        <a:graphic>
          <a:graphicData uri="http://schemas.openxmlformats.org/drawingml/2006/table">
            <a:tbl>
              <a:tblPr firstRow="1" bandRow="1">
                <a:tableStyleId>{5C22544A-7EE6-4342-B048-85BDC9FD1C3A}</a:tableStyleId>
              </a:tblPr>
              <a:tblGrid>
                <a:gridCol w="1480632">
                  <a:extLst>
                    <a:ext uri="{9D8B030D-6E8A-4147-A177-3AD203B41FA5}">
                      <a16:colId xmlns:a16="http://schemas.microsoft.com/office/drawing/2014/main" val="886690042"/>
                    </a:ext>
                  </a:extLst>
                </a:gridCol>
                <a:gridCol w="1262893">
                  <a:extLst>
                    <a:ext uri="{9D8B030D-6E8A-4147-A177-3AD203B41FA5}">
                      <a16:colId xmlns:a16="http://schemas.microsoft.com/office/drawing/2014/main" val="940591552"/>
                    </a:ext>
                  </a:extLst>
                </a:gridCol>
                <a:gridCol w="1262893">
                  <a:extLst>
                    <a:ext uri="{9D8B030D-6E8A-4147-A177-3AD203B41FA5}">
                      <a16:colId xmlns:a16="http://schemas.microsoft.com/office/drawing/2014/main" val="1870357768"/>
                    </a:ext>
                  </a:extLst>
                </a:gridCol>
                <a:gridCol w="1099587">
                  <a:extLst>
                    <a:ext uri="{9D8B030D-6E8A-4147-A177-3AD203B41FA5}">
                      <a16:colId xmlns:a16="http://schemas.microsoft.com/office/drawing/2014/main" val="2127397492"/>
                    </a:ext>
                  </a:extLst>
                </a:gridCol>
              </a:tblGrid>
              <a:tr h="649678">
                <a:tc>
                  <a:txBody>
                    <a:bodyPr/>
                    <a:lstStyle/>
                    <a:p>
                      <a:pPr algn="ctr"/>
                      <a:r>
                        <a:rPr lang="en-IN" dirty="0"/>
                        <a:t>Model</a:t>
                      </a:r>
                    </a:p>
                  </a:txBody>
                  <a:tcPr/>
                </a:tc>
                <a:tc>
                  <a:txBody>
                    <a:bodyPr/>
                    <a:lstStyle/>
                    <a:p>
                      <a:pPr algn="ctr"/>
                      <a:r>
                        <a:rPr lang="en-IN" dirty="0"/>
                        <a:t>Accuracy</a:t>
                      </a:r>
                    </a:p>
                  </a:txBody>
                  <a:tcPr/>
                </a:tc>
                <a:tc>
                  <a:txBody>
                    <a:bodyPr/>
                    <a:lstStyle/>
                    <a:p>
                      <a:pPr algn="ctr"/>
                      <a:r>
                        <a:rPr lang="en-IN" dirty="0"/>
                        <a:t>Precision</a:t>
                      </a:r>
                    </a:p>
                  </a:txBody>
                  <a:tcPr/>
                </a:tc>
                <a:tc>
                  <a:txBody>
                    <a:bodyPr/>
                    <a:lstStyle/>
                    <a:p>
                      <a:pPr algn="ctr"/>
                      <a:r>
                        <a:rPr lang="en-IN" dirty="0"/>
                        <a:t>Recall</a:t>
                      </a:r>
                    </a:p>
                  </a:txBody>
                  <a:tcPr/>
                </a:tc>
                <a:extLst>
                  <a:ext uri="{0D108BD9-81ED-4DB2-BD59-A6C34878D82A}">
                    <a16:rowId xmlns:a16="http://schemas.microsoft.com/office/drawing/2014/main" val="1641960563"/>
                  </a:ext>
                </a:extLst>
              </a:tr>
              <a:tr h="649678">
                <a:tc>
                  <a:txBody>
                    <a:bodyPr/>
                    <a:lstStyle/>
                    <a:p>
                      <a:pPr algn="ctr"/>
                      <a:r>
                        <a:rPr lang="en-IN" dirty="0"/>
                        <a:t>Gradient Boosting</a:t>
                      </a:r>
                    </a:p>
                  </a:txBody>
                  <a:tcPr/>
                </a:tc>
                <a:tc>
                  <a:txBody>
                    <a:bodyPr/>
                    <a:lstStyle/>
                    <a:p>
                      <a:pPr algn="ctr"/>
                      <a:r>
                        <a:rPr lang="en-IN" dirty="0"/>
                        <a:t>89.71%</a:t>
                      </a:r>
                    </a:p>
                  </a:txBody>
                  <a:tcPr/>
                </a:tc>
                <a:tc>
                  <a:txBody>
                    <a:bodyPr/>
                    <a:lstStyle/>
                    <a:p>
                      <a:pPr algn="ctr"/>
                      <a:r>
                        <a:rPr lang="en-IN" dirty="0"/>
                        <a:t>86.24%</a:t>
                      </a:r>
                    </a:p>
                  </a:txBody>
                  <a:tcPr/>
                </a:tc>
                <a:tc>
                  <a:txBody>
                    <a:bodyPr/>
                    <a:lstStyle/>
                    <a:p>
                      <a:pPr algn="ctr"/>
                      <a:r>
                        <a:rPr lang="en-IN" dirty="0"/>
                        <a:t>96.90%</a:t>
                      </a:r>
                    </a:p>
                  </a:txBody>
                  <a:tcPr/>
                </a:tc>
                <a:extLst>
                  <a:ext uri="{0D108BD9-81ED-4DB2-BD59-A6C34878D82A}">
                    <a16:rowId xmlns:a16="http://schemas.microsoft.com/office/drawing/2014/main" val="452618298"/>
                  </a:ext>
                </a:extLst>
              </a:tr>
              <a:tr h="649678">
                <a:tc>
                  <a:txBody>
                    <a:bodyPr/>
                    <a:lstStyle/>
                    <a:p>
                      <a:pPr algn="ctr"/>
                      <a:r>
                        <a:rPr lang="en-IN" dirty="0"/>
                        <a:t>Logistic Regression</a:t>
                      </a:r>
                    </a:p>
                  </a:txBody>
                  <a:tcPr/>
                </a:tc>
                <a:tc>
                  <a:txBody>
                    <a:bodyPr/>
                    <a:lstStyle/>
                    <a:p>
                      <a:pPr algn="ctr"/>
                      <a:r>
                        <a:rPr lang="en-IN" dirty="0"/>
                        <a:t>85.14%</a:t>
                      </a:r>
                    </a:p>
                  </a:txBody>
                  <a:tcPr/>
                </a:tc>
                <a:tc>
                  <a:txBody>
                    <a:bodyPr/>
                    <a:lstStyle/>
                    <a:p>
                      <a:pPr algn="ctr"/>
                      <a:r>
                        <a:rPr lang="en-IN" dirty="0"/>
                        <a:t>81.98%</a:t>
                      </a:r>
                    </a:p>
                  </a:txBody>
                  <a:tcPr/>
                </a:tc>
                <a:tc>
                  <a:txBody>
                    <a:bodyPr/>
                    <a:lstStyle/>
                    <a:p>
                      <a:pPr algn="ctr"/>
                      <a:r>
                        <a:rPr lang="en-IN" dirty="0"/>
                        <a:t>93.81%</a:t>
                      </a:r>
                    </a:p>
                  </a:txBody>
                  <a:tcPr/>
                </a:tc>
                <a:extLst>
                  <a:ext uri="{0D108BD9-81ED-4DB2-BD59-A6C34878D82A}">
                    <a16:rowId xmlns:a16="http://schemas.microsoft.com/office/drawing/2014/main" val="1944630527"/>
                  </a:ext>
                </a:extLst>
              </a:tr>
              <a:tr h="877301">
                <a:tc>
                  <a:txBody>
                    <a:bodyPr/>
                    <a:lstStyle/>
                    <a:p>
                      <a:pPr algn="ctr"/>
                      <a:r>
                        <a:rPr lang="en-IN" dirty="0"/>
                        <a:t>Decision Tree classifier</a:t>
                      </a:r>
                    </a:p>
                  </a:txBody>
                  <a:tcPr/>
                </a:tc>
                <a:tc>
                  <a:txBody>
                    <a:bodyPr/>
                    <a:lstStyle/>
                    <a:p>
                      <a:pPr algn="ctr"/>
                      <a:r>
                        <a:rPr lang="en-IN" dirty="0"/>
                        <a:t>82.28%</a:t>
                      </a:r>
                    </a:p>
                  </a:txBody>
                  <a:tcPr/>
                </a:tc>
                <a:tc>
                  <a:txBody>
                    <a:bodyPr/>
                    <a:lstStyle/>
                    <a:p>
                      <a:pPr algn="ctr"/>
                      <a:r>
                        <a:rPr lang="en-IN" dirty="0"/>
                        <a:t>78.45%</a:t>
                      </a:r>
                    </a:p>
                  </a:txBody>
                  <a:tcPr/>
                </a:tc>
                <a:tc>
                  <a:txBody>
                    <a:bodyPr/>
                    <a:lstStyle/>
                    <a:p>
                      <a:pPr algn="ctr"/>
                      <a:r>
                        <a:rPr lang="en-IN" dirty="0"/>
                        <a:t>93.81%</a:t>
                      </a:r>
                    </a:p>
                  </a:txBody>
                  <a:tcPr/>
                </a:tc>
                <a:extLst>
                  <a:ext uri="{0D108BD9-81ED-4DB2-BD59-A6C34878D82A}">
                    <a16:rowId xmlns:a16="http://schemas.microsoft.com/office/drawing/2014/main" val="2481267023"/>
                  </a:ext>
                </a:extLst>
              </a:tr>
              <a:tr h="877301">
                <a:tc>
                  <a:txBody>
                    <a:bodyPr/>
                    <a:lstStyle/>
                    <a:p>
                      <a:pPr algn="ctr"/>
                      <a:r>
                        <a:rPr lang="en-IN" dirty="0"/>
                        <a:t>Random Forest Classifier</a:t>
                      </a:r>
                    </a:p>
                  </a:txBody>
                  <a:tcPr/>
                </a:tc>
                <a:tc>
                  <a:txBody>
                    <a:bodyPr/>
                    <a:lstStyle/>
                    <a:p>
                      <a:pPr algn="ctr"/>
                      <a:r>
                        <a:rPr lang="en-IN" dirty="0"/>
                        <a:t>85.71%</a:t>
                      </a:r>
                    </a:p>
                  </a:txBody>
                  <a:tcPr/>
                </a:tc>
                <a:tc>
                  <a:txBody>
                    <a:bodyPr/>
                    <a:lstStyle/>
                    <a:p>
                      <a:pPr algn="ctr"/>
                      <a:r>
                        <a:rPr lang="en-IN" dirty="0"/>
                        <a:t>82.14%</a:t>
                      </a:r>
                    </a:p>
                  </a:txBody>
                  <a:tcPr/>
                </a:tc>
                <a:tc>
                  <a:txBody>
                    <a:bodyPr/>
                    <a:lstStyle/>
                    <a:p>
                      <a:pPr algn="ctr"/>
                      <a:r>
                        <a:rPr lang="en-IN" dirty="0"/>
                        <a:t>94.84%</a:t>
                      </a:r>
                    </a:p>
                  </a:txBody>
                  <a:tcPr/>
                </a:tc>
                <a:extLst>
                  <a:ext uri="{0D108BD9-81ED-4DB2-BD59-A6C34878D82A}">
                    <a16:rowId xmlns:a16="http://schemas.microsoft.com/office/drawing/2014/main" val="2338540622"/>
                  </a:ext>
                </a:extLst>
              </a:tr>
            </a:tbl>
          </a:graphicData>
        </a:graphic>
      </p:graphicFrame>
      <p:graphicFrame>
        <p:nvGraphicFramePr>
          <p:cNvPr id="12" name="Content Placeholder 11">
            <a:extLst>
              <a:ext uri="{FF2B5EF4-FFF2-40B4-BE49-F238E27FC236}">
                <a16:creationId xmlns:a16="http://schemas.microsoft.com/office/drawing/2014/main" id="{AC8AA1FF-4964-7B4F-C172-ABD893AB3789}"/>
              </a:ext>
            </a:extLst>
          </p:cNvPr>
          <p:cNvGraphicFramePr>
            <a:graphicFrameLocks noGrp="1"/>
          </p:cNvGraphicFramePr>
          <p:nvPr>
            <p:ph sz="half" idx="2"/>
            <p:extLst>
              <p:ext uri="{D42A27DB-BD31-4B8C-83A1-F6EECF244321}">
                <p14:modId xmlns:p14="http://schemas.microsoft.com/office/powerpoint/2010/main" val="887689073"/>
              </p:ext>
            </p:extLst>
          </p:nvPr>
        </p:nvGraphicFramePr>
        <p:xfrm>
          <a:off x="6173269" y="2087562"/>
          <a:ext cx="5094287" cy="370363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4293457198"/>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A34A218-AC5F-CF81-ACBC-7F301C677916}"/>
              </a:ext>
            </a:extLst>
          </p:cNvPr>
          <p:cNvSpPr>
            <a:spLocks noGrp="1"/>
          </p:cNvSpPr>
          <p:nvPr>
            <p:ph type="title"/>
          </p:nvPr>
        </p:nvSpPr>
        <p:spPr/>
        <p:txBody>
          <a:bodyPr/>
          <a:lstStyle/>
          <a:p>
            <a:r>
              <a:rPr lang="en-IN" dirty="0"/>
              <a:t>CONCLUSION</a:t>
            </a:r>
          </a:p>
        </p:txBody>
      </p:sp>
      <p:sp>
        <p:nvSpPr>
          <p:cNvPr id="6" name="Content Placeholder 5">
            <a:extLst>
              <a:ext uri="{FF2B5EF4-FFF2-40B4-BE49-F238E27FC236}">
                <a16:creationId xmlns:a16="http://schemas.microsoft.com/office/drawing/2014/main" id="{15B89E48-35A9-A875-C7D7-AA7BBFFD2C0F}"/>
              </a:ext>
            </a:extLst>
          </p:cNvPr>
          <p:cNvSpPr>
            <a:spLocks noGrp="1"/>
          </p:cNvSpPr>
          <p:nvPr>
            <p:ph idx="1"/>
          </p:nvPr>
        </p:nvSpPr>
        <p:spPr/>
        <p:txBody>
          <a:bodyPr/>
          <a:lstStyle/>
          <a:p>
            <a:r>
              <a:rPr lang="en-IN" sz="2300" dirty="0">
                <a:ea typeface="Malgun Gothic" panose="020B0503020000020004" pitchFamily="34" charset="-127"/>
              </a:rPr>
              <a:t>Gradient Boosting delivered the best performance, especially in recall.</a:t>
            </a:r>
          </a:p>
          <a:p>
            <a:r>
              <a:rPr lang="en-IN" sz="2300" dirty="0">
                <a:ea typeface="Malgun Gothic" panose="020B0503020000020004" pitchFamily="34" charset="-127"/>
              </a:rPr>
              <a:t>Preprocessing played a key role in improving model accuracy.</a:t>
            </a:r>
          </a:p>
          <a:p>
            <a:r>
              <a:rPr lang="en-IN" sz="2300" dirty="0">
                <a:ea typeface="Malgun Gothic" panose="020B0503020000020004" pitchFamily="34" charset="-127"/>
              </a:rPr>
              <a:t>High recall ensures fewer missed diagnoses-critical in healthcare</a:t>
            </a:r>
            <a:r>
              <a:rPr lang="en-IN" dirty="0">
                <a:ea typeface="Malgun Gothic" panose="020B0503020000020004" pitchFamily="34" charset="-127"/>
              </a:rPr>
              <a:t>.</a:t>
            </a:r>
          </a:p>
        </p:txBody>
      </p:sp>
    </p:spTree>
    <p:extLst>
      <p:ext uri="{BB962C8B-B14F-4D97-AF65-F5344CB8AC3E}">
        <p14:creationId xmlns:p14="http://schemas.microsoft.com/office/powerpoint/2010/main" val="3659144789"/>
      </p:ext>
    </p:extLst>
  </p:cSld>
  <p:clrMapOvr>
    <a:masterClrMapping/>
  </p:clrMapOvr>
  <mc:AlternateContent xmlns:mc="http://schemas.openxmlformats.org/markup-compatibility/2006">
    <mc:Choice xmlns:p14="http://schemas.microsoft.com/office/powerpoint/2010/main" Requires="p14">
      <p:transition spd="slow" p14:dur="1250">
        <p:circle/>
      </p:transition>
    </mc:Choice>
    <mc:Fallback>
      <p:transition spd="slow">
        <p:circl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1000"/>
            <a:lum/>
          </a:blip>
          <a:srcRect/>
          <a:stretch>
            <a:fillRect t="-9000" b="-9000"/>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D5CE485-4458-9184-48FD-4C6140A95F3B}"/>
              </a:ext>
            </a:extLst>
          </p:cNvPr>
          <p:cNvSpPr>
            <a:spLocks noGrp="1"/>
          </p:cNvSpPr>
          <p:nvPr>
            <p:ph type="ctrTitle"/>
          </p:nvPr>
        </p:nvSpPr>
        <p:spPr/>
        <p:txBody>
          <a:bodyPr>
            <a:normAutofit/>
          </a:bodyPr>
          <a:lstStyle/>
          <a:p>
            <a:r>
              <a:rPr lang="en-IN" sz="3600" dirty="0"/>
              <a:t>LUNG CANCER PREDICTION</a:t>
            </a:r>
          </a:p>
        </p:txBody>
      </p:sp>
    </p:spTree>
    <p:extLst>
      <p:ext uri="{BB962C8B-B14F-4D97-AF65-F5344CB8AC3E}">
        <p14:creationId xmlns:p14="http://schemas.microsoft.com/office/powerpoint/2010/main" val="2128182521"/>
      </p:ext>
    </p:extLst>
  </p:cSld>
  <p:clrMapOvr>
    <a:masterClrMapping/>
  </p:clrMapOvr>
  <mc:AlternateContent xmlns:mc="http://schemas.openxmlformats.org/markup-compatibility/2006">
    <mc:Choice xmlns:p14="http://schemas.microsoft.com/office/powerpoint/2010/main" Requires="p14">
      <p:transition spd="slow" p14:dur="3900">
        <p14:glitter pattern="hexagon"/>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C88BF0-2CF9-970D-AF94-7901589F1D44}"/>
              </a:ext>
            </a:extLst>
          </p:cNvPr>
          <p:cNvSpPr>
            <a:spLocks noGrp="1"/>
          </p:cNvSpPr>
          <p:nvPr>
            <p:ph type="title"/>
          </p:nvPr>
        </p:nvSpPr>
        <p:spPr/>
        <p:txBody>
          <a:bodyPr/>
          <a:lstStyle/>
          <a:p>
            <a:r>
              <a:rPr lang="en-IN" dirty="0"/>
              <a:t>INTRODUCTION</a:t>
            </a:r>
          </a:p>
        </p:txBody>
      </p:sp>
      <p:sp>
        <p:nvSpPr>
          <p:cNvPr id="3" name="Content Placeholder 2">
            <a:extLst>
              <a:ext uri="{FF2B5EF4-FFF2-40B4-BE49-F238E27FC236}">
                <a16:creationId xmlns:a16="http://schemas.microsoft.com/office/drawing/2014/main" id="{29F1F52D-8D07-CF97-755C-A3FEFD6C817D}"/>
              </a:ext>
            </a:extLst>
          </p:cNvPr>
          <p:cNvSpPr>
            <a:spLocks noGrp="1"/>
          </p:cNvSpPr>
          <p:nvPr>
            <p:ph idx="1"/>
          </p:nvPr>
        </p:nvSpPr>
        <p:spPr/>
        <p:txBody>
          <a:bodyPr>
            <a:normAutofit/>
          </a:bodyPr>
          <a:lstStyle/>
          <a:p>
            <a:pPr marL="0" indent="0">
              <a:buNone/>
            </a:pPr>
            <a:r>
              <a:rPr lang="en-IN" sz="2300" dirty="0"/>
              <a:t>Lung cancer is one of the deadliest cancers globally, with early detection being critical for improving survival rates. This project aims to develop a machine learning pipeline that predicts patient survival outcomes based on clinical, demographic, and engineered features.</a:t>
            </a:r>
          </a:p>
        </p:txBody>
      </p:sp>
    </p:spTree>
    <p:extLst>
      <p:ext uri="{BB962C8B-B14F-4D97-AF65-F5344CB8AC3E}">
        <p14:creationId xmlns:p14="http://schemas.microsoft.com/office/powerpoint/2010/main" val="2738617383"/>
      </p:ext>
    </p:extLst>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980C62-9409-6809-0BE2-327DD20CD664}"/>
              </a:ext>
            </a:extLst>
          </p:cNvPr>
          <p:cNvSpPr>
            <a:spLocks noGrp="1"/>
          </p:cNvSpPr>
          <p:nvPr>
            <p:ph type="title"/>
          </p:nvPr>
        </p:nvSpPr>
        <p:spPr/>
        <p:txBody>
          <a:bodyPr/>
          <a:lstStyle/>
          <a:p>
            <a:r>
              <a:rPr lang="en-IN" dirty="0"/>
              <a:t>PROBLEM STATEMENT</a:t>
            </a:r>
          </a:p>
        </p:txBody>
      </p:sp>
      <p:sp>
        <p:nvSpPr>
          <p:cNvPr id="3" name="Content Placeholder 2">
            <a:extLst>
              <a:ext uri="{FF2B5EF4-FFF2-40B4-BE49-F238E27FC236}">
                <a16:creationId xmlns:a16="http://schemas.microsoft.com/office/drawing/2014/main" id="{7119FE34-E257-C6CF-67FF-CAAA1DEA4FF9}"/>
              </a:ext>
            </a:extLst>
          </p:cNvPr>
          <p:cNvSpPr>
            <a:spLocks noGrp="1"/>
          </p:cNvSpPr>
          <p:nvPr>
            <p:ph idx="1"/>
          </p:nvPr>
        </p:nvSpPr>
        <p:spPr/>
        <p:txBody>
          <a:bodyPr>
            <a:normAutofit/>
          </a:bodyPr>
          <a:lstStyle/>
          <a:p>
            <a:r>
              <a:rPr lang="en-IN" sz="2300" dirty="0"/>
              <a:t>Lung cancer is a leading cause of cancer-related deaths worldwide.</a:t>
            </a:r>
          </a:p>
          <a:p>
            <a:r>
              <a:rPr lang="en-IN" sz="2300" dirty="0"/>
              <a:t>Early prediction can significantly improve survival outcomes.</a:t>
            </a:r>
          </a:p>
          <a:p>
            <a:r>
              <a:rPr lang="en-IN" sz="2300" dirty="0"/>
              <a:t>Goal: Build a predictive model using clinical and demographic data.</a:t>
            </a:r>
          </a:p>
        </p:txBody>
      </p:sp>
    </p:spTree>
    <p:extLst>
      <p:ext uri="{BB962C8B-B14F-4D97-AF65-F5344CB8AC3E}">
        <p14:creationId xmlns:p14="http://schemas.microsoft.com/office/powerpoint/2010/main" val="1400935057"/>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872EA3-65D9-45D3-9842-9AF7F2B42302}"/>
              </a:ext>
            </a:extLst>
          </p:cNvPr>
          <p:cNvSpPr>
            <a:spLocks noGrp="1"/>
          </p:cNvSpPr>
          <p:nvPr>
            <p:ph type="title"/>
          </p:nvPr>
        </p:nvSpPr>
        <p:spPr/>
        <p:txBody>
          <a:bodyPr/>
          <a:lstStyle/>
          <a:p>
            <a:r>
              <a:rPr lang="en-IN" dirty="0"/>
              <a:t>DATASET OVERVIEW</a:t>
            </a:r>
          </a:p>
        </p:txBody>
      </p:sp>
      <p:sp>
        <p:nvSpPr>
          <p:cNvPr id="3" name="Content Placeholder 2">
            <a:extLst>
              <a:ext uri="{FF2B5EF4-FFF2-40B4-BE49-F238E27FC236}">
                <a16:creationId xmlns:a16="http://schemas.microsoft.com/office/drawing/2014/main" id="{9123FE8F-D27A-7C59-C560-52CDBFB11697}"/>
              </a:ext>
            </a:extLst>
          </p:cNvPr>
          <p:cNvSpPr>
            <a:spLocks noGrp="1"/>
          </p:cNvSpPr>
          <p:nvPr>
            <p:ph idx="1"/>
          </p:nvPr>
        </p:nvSpPr>
        <p:spPr>
          <a:xfrm>
            <a:off x="913795" y="2096064"/>
            <a:ext cx="6978921" cy="3695136"/>
          </a:xfrm>
        </p:spPr>
        <p:txBody>
          <a:bodyPr>
            <a:normAutofit/>
          </a:bodyPr>
          <a:lstStyle/>
          <a:p>
            <a:r>
              <a:rPr lang="en-IN" sz="2300" dirty="0"/>
              <a:t>Features: Age, Gender, Country, Diagnosis Date, Cancer Stage, Family History, Smoking Status, BMI , Cholesterol Level, Hypertension, Asthma, Cirrhosis, Other Cancer, Treatment Type, End Treatment Date, Survived</a:t>
            </a:r>
          </a:p>
          <a:p>
            <a:r>
              <a:rPr lang="en-IN" sz="2300" dirty="0"/>
              <a:t>Target: Survival outcome</a:t>
            </a:r>
          </a:p>
        </p:txBody>
      </p:sp>
      <p:pic>
        <p:nvPicPr>
          <p:cNvPr id="6" name="Picture 5">
            <a:extLst>
              <a:ext uri="{FF2B5EF4-FFF2-40B4-BE49-F238E27FC236}">
                <a16:creationId xmlns:a16="http://schemas.microsoft.com/office/drawing/2014/main" id="{066CFAA4-D4C1-5F82-509A-FD566644859D}"/>
              </a:ext>
            </a:extLst>
          </p:cNvPr>
          <p:cNvPicPr>
            <a:picLocks noChangeAspect="1"/>
          </p:cNvPicPr>
          <p:nvPr/>
        </p:nvPicPr>
        <p:blipFill>
          <a:blip r:embed="rId2">
            <a:extLst>
              <a:ext uri="{28A0092B-C50C-407E-A947-70E740481C1C}">
                <a14:useLocalDpi xmlns:a14="http://schemas.microsoft.com/office/drawing/2010/main" val="0"/>
              </a:ext>
            </a:extLst>
          </a:blip>
          <a:srcRect l="13626"/>
          <a:stretch>
            <a:fillRect/>
          </a:stretch>
        </p:blipFill>
        <p:spPr>
          <a:xfrm>
            <a:off x="8181958" y="2096064"/>
            <a:ext cx="3085598" cy="2953162"/>
          </a:xfrm>
          <a:prstGeom prst="rect">
            <a:avLst/>
          </a:prstGeom>
        </p:spPr>
      </p:pic>
    </p:spTree>
    <p:extLst>
      <p:ext uri="{BB962C8B-B14F-4D97-AF65-F5344CB8AC3E}">
        <p14:creationId xmlns:p14="http://schemas.microsoft.com/office/powerpoint/2010/main" val="349720545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Char"/>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CCECF-AC75-DD72-9F6D-8E39357D367A}"/>
              </a:ext>
            </a:extLst>
          </p:cNvPr>
          <p:cNvSpPr>
            <a:spLocks noGrp="1"/>
          </p:cNvSpPr>
          <p:nvPr>
            <p:ph type="title"/>
          </p:nvPr>
        </p:nvSpPr>
        <p:spPr/>
        <p:txBody>
          <a:bodyPr/>
          <a:lstStyle/>
          <a:p>
            <a:r>
              <a:rPr lang="en-IN" dirty="0"/>
              <a:t>FEATURE ENGINEERING</a:t>
            </a:r>
          </a:p>
        </p:txBody>
      </p:sp>
      <p:sp>
        <p:nvSpPr>
          <p:cNvPr id="3" name="Content Placeholder 2">
            <a:extLst>
              <a:ext uri="{FF2B5EF4-FFF2-40B4-BE49-F238E27FC236}">
                <a16:creationId xmlns:a16="http://schemas.microsoft.com/office/drawing/2014/main" id="{0D556D3D-62F2-3621-7C68-ECBFDB182F54}"/>
              </a:ext>
            </a:extLst>
          </p:cNvPr>
          <p:cNvSpPr>
            <a:spLocks noGrp="1"/>
          </p:cNvSpPr>
          <p:nvPr>
            <p:ph idx="1"/>
          </p:nvPr>
        </p:nvSpPr>
        <p:spPr/>
        <p:txBody>
          <a:bodyPr/>
          <a:lstStyle/>
          <a:p>
            <a:r>
              <a:rPr lang="en-IN" sz="2300" dirty="0"/>
              <a:t>Converted categorical features using Ordinal Encoding :-</a:t>
            </a:r>
          </a:p>
          <a:p>
            <a:pPr lvl="1">
              <a:buFont typeface="Wingdings" panose="05000000000000000000" pitchFamily="2" charset="2"/>
              <a:buChar char="v"/>
            </a:pPr>
            <a:r>
              <a:rPr lang="en-IN" dirty="0"/>
              <a:t> </a:t>
            </a:r>
            <a:r>
              <a:rPr lang="en-IN" sz="2000" dirty="0"/>
              <a:t>Cancer stage, Smoking status, Treatment type, Gender, Family history, Country</a:t>
            </a:r>
          </a:p>
          <a:p>
            <a:r>
              <a:rPr lang="en-IN" sz="2300" dirty="0"/>
              <a:t>Derived features :-</a:t>
            </a:r>
          </a:p>
          <a:p>
            <a:pPr lvl="1">
              <a:buFont typeface="Wingdings" panose="05000000000000000000" pitchFamily="2" charset="2"/>
              <a:buChar char="v"/>
            </a:pPr>
            <a:r>
              <a:rPr lang="en-IN" dirty="0"/>
              <a:t> </a:t>
            </a:r>
            <a:r>
              <a:rPr lang="en-IN" sz="2000" dirty="0"/>
              <a:t>Age at diagnosis and end of treatment</a:t>
            </a:r>
          </a:p>
          <a:p>
            <a:pPr lvl="1">
              <a:buFont typeface="Wingdings" panose="05000000000000000000" pitchFamily="2" charset="2"/>
              <a:buChar char="v"/>
            </a:pPr>
            <a:r>
              <a:rPr lang="en-IN" sz="2000" dirty="0"/>
              <a:t> Cancer risk score, Smoke-cholesterol index, Metabolic risk, Adjusted survival index, Smoking cancer factor</a:t>
            </a:r>
          </a:p>
        </p:txBody>
      </p:sp>
    </p:spTree>
    <p:extLst>
      <p:ext uri="{BB962C8B-B14F-4D97-AF65-F5344CB8AC3E}">
        <p14:creationId xmlns:p14="http://schemas.microsoft.com/office/powerpoint/2010/main" val="3852559343"/>
      </p:ext>
    </p:extLst>
  </p:cSld>
  <p:clrMapOvr>
    <a:masterClrMapping/>
  </p:clrMapOvr>
  <mc:AlternateContent xmlns:mc="http://schemas.openxmlformats.org/markup-compatibility/2006">
    <mc:Choice xmlns:p14="http://schemas.microsoft.com/office/powerpoint/2010/main" Requires="p14">
      <p:transition spd="slow" p14:dur="1500">
        <p14:doors dir="ver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B15773-BD7F-0C65-8BB6-CDCAB37D438B}"/>
              </a:ext>
            </a:extLst>
          </p:cNvPr>
          <p:cNvSpPr>
            <a:spLocks noGrp="1"/>
          </p:cNvSpPr>
          <p:nvPr>
            <p:ph type="title"/>
          </p:nvPr>
        </p:nvSpPr>
        <p:spPr/>
        <p:txBody>
          <a:bodyPr/>
          <a:lstStyle/>
          <a:p>
            <a:r>
              <a:rPr lang="en-IN" dirty="0"/>
              <a:t>Content</a:t>
            </a:r>
          </a:p>
        </p:txBody>
      </p:sp>
      <p:sp>
        <p:nvSpPr>
          <p:cNvPr id="5" name="Content Placeholder 4">
            <a:extLst>
              <a:ext uri="{FF2B5EF4-FFF2-40B4-BE49-F238E27FC236}">
                <a16:creationId xmlns:a16="http://schemas.microsoft.com/office/drawing/2014/main" id="{A73095B7-EB41-7ECB-6E08-39E0DC738CFE}"/>
              </a:ext>
            </a:extLst>
          </p:cNvPr>
          <p:cNvSpPr>
            <a:spLocks noGrp="1"/>
          </p:cNvSpPr>
          <p:nvPr>
            <p:ph idx="1"/>
          </p:nvPr>
        </p:nvSpPr>
        <p:spPr/>
        <p:txBody>
          <a:bodyPr>
            <a:normAutofit/>
          </a:bodyPr>
          <a:lstStyle/>
          <a:p>
            <a:r>
              <a:rPr lang="en-US" sz="2300" dirty="0"/>
              <a:t>Heart Disease Prediction </a:t>
            </a:r>
          </a:p>
          <a:p>
            <a:r>
              <a:rPr lang="en-US" sz="2300" dirty="0"/>
              <a:t>Lung Cancer Prediction </a:t>
            </a:r>
          </a:p>
          <a:p>
            <a:r>
              <a:rPr lang="en-US" sz="2300" dirty="0"/>
              <a:t>Mobile Phone Price Prediction </a:t>
            </a:r>
          </a:p>
          <a:p>
            <a:r>
              <a:rPr lang="en-US" sz="2300" dirty="0"/>
              <a:t>Thyroid Cancer Prediction</a:t>
            </a:r>
            <a:endParaRPr lang="en-IN" sz="2300" dirty="0"/>
          </a:p>
        </p:txBody>
      </p:sp>
    </p:spTree>
    <p:extLst>
      <p:ext uri="{BB962C8B-B14F-4D97-AF65-F5344CB8AC3E}">
        <p14:creationId xmlns:p14="http://schemas.microsoft.com/office/powerpoint/2010/main" val="3228581686"/>
      </p:ext>
    </p:extLst>
  </p:cSld>
  <p:clrMapOvr>
    <a:masterClrMapping/>
  </p:clrMapOvr>
  <mc:AlternateContent xmlns:mc="http://schemas.openxmlformats.org/markup-compatibility/2006">
    <mc:Choice xmlns:p14="http://schemas.microsoft.com/office/powerpoint/2010/main" Requires="p14">
      <p:transition spd="slow" p14:dur="1250">
        <p14:flythrough/>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EE3665-F667-40B5-9518-6E32AC4D04FB}"/>
              </a:ext>
            </a:extLst>
          </p:cNvPr>
          <p:cNvSpPr>
            <a:spLocks noGrp="1"/>
          </p:cNvSpPr>
          <p:nvPr>
            <p:ph type="title"/>
          </p:nvPr>
        </p:nvSpPr>
        <p:spPr/>
        <p:txBody>
          <a:bodyPr/>
          <a:lstStyle/>
          <a:p>
            <a:r>
              <a:rPr lang="en-IN" dirty="0"/>
              <a:t>Data PREPROCESSING</a:t>
            </a:r>
          </a:p>
        </p:txBody>
      </p:sp>
      <p:sp>
        <p:nvSpPr>
          <p:cNvPr id="3" name="Content Placeholder 2">
            <a:extLst>
              <a:ext uri="{FF2B5EF4-FFF2-40B4-BE49-F238E27FC236}">
                <a16:creationId xmlns:a16="http://schemas.microsoft.com/office/drawing/2014/main" id="{B5348D01-15FE-5A91-F8E2-E2CB79760CC6}"/>
              </a:ext>
            </a:extLst>
          </p:cNvPr>
          <p:cNvSpPr>
            <a:spLocks noGrp="1"/>
          </p:cNvSpPr>
          <p:nvPr>
            <p:ph idx="1"/>
          </p:nvPr>
        </p:nvSpPr>
        <p:spPr>
          <a:xfrm>
            <a:off x="913797" y="2096064"/>
            <a:ext cx="7283720" cy="3695136"/>
          </a:xfrm>
        </p:spPr>
        <p:txBody>
          <a:bodyPr/>
          <a:lstStyle/>
          <a:p>
            <a:r>
              <a:rPr lang="en-IN" sz="2300" dirty="0"/>
              <a:t>Converted BMI and cholesterol level to classification labels</a:t>
            </a:r>
          </a:p>
          <a:p>
            <a:r>
              <a:rPr lang="en-IN" sz="2300" dirty="0"/>
              <a:t>Dropped low-importance features :-</a:t>
            </a:r>
          </a:p>
          <a:p>
            <a:pPr lvl="1">
              <a:buFont typeface="Wingdings" panose="05000000000000000000" pitchFamily="2" charset="2"/>
              <a:buChar char="v"/>
            </a:pPr>
            <a:r>
              <a:rPr lang="en-IN" dirty="0"/>
              <a:t> </a:t>
            </a:r>
            <a:r>
              <a:rPr lang="en-IN" sz="2000" dirty="0"/>
              <a:t>Cancer stage, Cholesterol level, </a:t>
            </a:r>
            <a:r>
              <a:rPr lang="en-US" sz="2000" dirty="0"/>
              <a:t>Cancer risk score, Smoking cholesterol index, Smoking status</a:t>
            </a:r>
          </a:p>
          <a:p>
            <a:r>
              <a:rPr lang="en-US" sz="2300" dirty="0"/>
              <a:t>Applied SMOTE to balance the training set</a:t>
            </a:r>
            <a:endParaRPr lang="en-IN" sz="2300" dirty="0"/>
          </a:p>
        </p:txBody>
      </p:sp>
      <p:pic>
        <p:nvPicPr>
          <p:cNvPr id="5" name="Picture 4">
            <a:extLst>
              <a:ext uri="{FF2B5EF4-FFF2-40B4-BE49-F238E27FC236}">
                <a16:creationId xmlns:a16="http://schemas.microsoft.com/office/drawing/2014/main" id="{9284A7E6-3CFD-2A2D-AB05-CAF687D82B47}"/>
              </a:ext>
            </a:extLst>
          </p:cNvPr>
          <p:cNvPicPr>
            <a:picLocks noChangeAspect="1"/>
          </p:cNvPicPr>
          <p:nvPr/>
        </p:nvPicPr>
        <p:blipFill>
          <a:blip r:embed="rId2">
            <a:extLst>
              <a:ext uri="{28A0092B-C50C-407E-A947-70E740481C1C}">
                <a14:useLocalDpi xmlns:a14="http://schemas.microsoft.com/office/drawing/2010/main" val="0"/>
              </a:ext>
            </a:extLst>
          </a:blip>
          <a:srcRect l="7543" r="2295"/>
          <a:stretch>
            <a:fillRect/>
          </a:stretch>
        </p:blipFill>
        <p:spPr>
          <a:xfrm>
            <a:off x="8373979" y="2096064"/>
            <a:ext cx="3031958" cy="3267531"/>
          </a:xfrm>
          <a:prstGeom prst="rect">
            <a:avLst/>
          </a:prstGeom>
        </p:spPr>
      </p:pic>
    </p:spTree>
    <p:extLst>
      <p:ext uri="{BB962C8B-B14F-4D97-AF65-F5344CB8AC3E}">
        <p14:creationId xmlns:p14="http://schemas.microsoft.com/office/powerpoint/2010/main" val="1238826619"/>
      </p:ext>
    </p:extLst>
  </p:cSld>
  <p:clrMapOvr>
    <a:masterClrMapping/>
  </p:clrMapOvr>
  <mc:AlternateContent xmlns:mc="http://schemas.openxmlformats.org/markup-compatibility/2006">
    <mc:Choice xmlns:p14="http://schemas.microsoft.com/office/powerpoint/2010/main" Requires="p14">
      <p:transition spd="slow" p14:dur="1750">
        <p:strips dir="ru"/>
      </p:transition>
    </mc:Choice>
    <mc:Fallback>
      <p:transition spd="slow">
        <p:strips dir="ru"/>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22C0A0-D7BF-990D-6E4C-635AAE2287E1}"/>
              </a:ext>
            </a:extLst>
          </p:cNvPr>
          <p:cNvSpPr>
            <a:spLocks noGrp="1"/>
          </p:cNvSpPr>
          <p:nvPr>
            <p:ph type="title"/>
          </p:nvPr>
        </p:nvSpPr>
        <p:spPr/>
        <p:txBody>
          <a:bodyPr/>
          <a:lstStyle/>
          <a:p>
            <a:r>
              <a:rPr lang="en-IN" dirty="0"/>
              <a:t>MODELING APPROACHES</a:t>
            </a:r>
          </a:p>
        </p:txBody>
      </p:sp>
      <p:sp>
        <p:nvSpPr>
          <p:cNvPr id="3" name="Content Placeholder 2">
            <a:extLst>
              <a:ext uri="{FF2B5EF4-FFF2-40B4-BE49-F238E27FC236}">
                <a16:creationId xmlns:a16="http://schemas.microsoft.com/office/drawing/2014/main" id="{6D2187B6-F160-C3DF-9777-0D972E8538E7}"/>
              </a:ext>
            </a:extLst>
          </p:cNvPr>
          <p:cNvSpPr>
            <a:spLocks noGrp="1"/>
          </p:cNvSpPr>
          <p:nvPr>
            <p:ph idx="1"/>
          </p:nvPr>
        </p:nvSpPr>
        <p:spPr>
          <a:xfrm>
            <a:off x="913795" y="1935921"/>
            <a:ext cx="10353762" cy="4032020"/>
          </a:xfrm>
        </p:spPr>
        <p:txBody>
          <a:bodyPr>
            <a:normAutofit fontScale="92500" lnSpcReduction="20000"/>
          </a:bodyPr>
          <a:lstStyle/>
          <a:p>
            <a:r>
              <a:rPr lang="en-IN" sz="2500" dirty="0"/>
              <a:t>CatBoost Classifier</a:t>
            </a:r>
            <a:r>
              <a:rPr lang="en-IN" dirty="0"/>
              <a:t>: </a:t>
            </a:r>
            <a:r>
              <a:rPr lang="en-IN" sz="2200" dirty="0"/>
              <a:t>It is an open source gradient boosting algorithms by Yandex. It provides a high performance implementation of gradient boosting algorithms, with support for categorical features and automation handling of missing values</a:t>
            </a:r>
          </a:p>
          <a:p>
            <a:r>
              <a:rPr lang="en-IN" sz="2500" dirty="0"/>
              <a:t>XGBoost Classifier</a:t>
            </a:r>
            <a:r>
              <a:rPr lang="en-IN" dirty="0"/>
              <a:t>:  </a:t>
            </a:r>
            <a:r>
              <a:rPr lang="en-IN" sz="2200" dirty="0"/>
              <a:t>It is a powerful and scalable machine learning algorithm known for its efficiency and high performance. It’s an optimized implementation of gradient boosting , a type of ensemble learning that combines multiple weak models to create a stronger , more accurate model.</a:t>
            </a:r>
          </a:p>
          <a:p>
            <a:r>
              <a:rPr lang="en-IN" sz="2700" dirty="0"/>
              <a:t>Voting Classifier</a:t>
            </a:r>
            <a:r>
              <a:rPr lang="en-IN" dirty="0"/>
              <a:t>: </a:t>
            </a:r>
            <a:r>
              <a:rPr lang="en-IN" sz="2200" dirty="0"/>
              <a:t>It is an ensemble method that combines predictions from multiple base classifiers to produce a final output. It works by aggregating the predictions of different models and making a final decision based on a majority vote or averaging probabilities.</a:t>
            </a:r>
          </a:p>
        </p:txBody>
      </p:sp>
    </p:spTree>
    <p:extLst>
      <p:ext uri="{BB962C8B-B14F-4D97-AF65-F5344CB8AC3E}">
        <p14:creationId xmlns:p14="http://schemas.microsoft.com/office/powerpoint/2010/main" val="2819358711"/>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750">
        <p15:prstTrans prst="pageCurlSingle"/>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09554-4B58-6429-9D43-43E4508A1615}"/>
              </a:ext>
            </a:extLst>
          </p:cNvPr>
          <p:cNvSpPr>
            <a:spLocks noGrp="1"/>
          </p:cNvSpPr>
          <p:nvPr>
            <p:ph type="title"/>
          </p:nvPr>
        </p:nvSpPr>
        <p:spPr/>
        <p:txBody>
          <a:bodyPr/>
          <a:lstStyle/>
          <a:p>
            <a:r>
              <a:rPr lang="en-IN" dirty="0"/>
              <a:t>CATBOOST CLASSIFIER PERFORMANCE OVERVIEW</a:t>
            </a:r>
          </a:p>
        </p:txBody>
      </p:sp>
      <p:sp>
        <p:nvSpPr>
          <p:cNvPr id="3" name="Content Placeholder 2">
            <a:extLst>
              <a:ext uri="{FF2B5EF4-FFF2-40B4-BE49-F238E27FC236}">
                <a16:creationId xmlns:a16="http://schemas.microsoft.com/office/drawing/2014/main" id="{D586141E-C2F0-4166-9CBB-6A0F5D9ED0B1}"/>
              </a:ext>
            </a:extLst>
          </p:cNvPr>
          <p:cNvSpPr>
            <a:spLocks noGrp="1"/>
          </p:cNvSpPr>
          <p:nvPr>
            <p:ph idx="1"/>
          </p:nvPr>
        </p:nvSpPr>
        <p:spPr/>
        <p:txBody>
          <a:bodyPr/>
          <a:lstStyle/>
          <a:p>
            <a:r>
              <a:rPr lang="en-IN" sz="2300" dirty="0"/>
              <a:t>Accuracy : - 76.53%</a:t>
            </a:r>
          </a:p>
          <a:p>
            <a:r>
              <a:rPr lang="en-IN" sz="2300" dirty="0"/>
              <a:t>Precision :-  98.54%</a:t>
            </a:r>
          </a:p>
          <a:p>
            <a:r>
              <a:rPr lang="en-IN" sz="2300" dirty="0"/>
              <a:t>Recall :-  53.86%</a:t>
            </a:r>
          </a:p>
          <a:p>
            <a:endParaRPr lang="en-IN" dirty="0"/>
          </a:p>
        </p:txBody>
      </p:sp>
      <p:pic>
        <p:nvPicPr>
          <p:cNvPr id="5" name="Picture 4">
            <a:extLst>
              <a:ext uri="{FF2B5EF4-FFF2-40B4-BE49-F238E27FC236}">
                <a16:creationId xmlns:a16="http://schemas.microsoft.com/office/drawing/2014/main" id="{3D36AAE3-0847-5655-6CA4-DD7FEABEBB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74106" y="2096064"/>
            <a:ext cx="4942836" cy="3953427"/>
          </a:xfrm>
          <a:prstGeom prst="rect">
            <a:avLst/>
          </a:prstGeom>
        </p:spPr>
      </p:pic>
    </p:spTree>
    <p:extLst>
      <p:ext uri="{BB962C8B-B14F-4D97-AF65-F5344CB8AC3E}">
        <p14:creationId xmlns:p14="http://schemas.microsoft.com/office/powerpoint/2010/main" val="2517568929"/>
      </p:ext>
    </p:extLst>
  </p:cSld>
  <p:clrMapOvr>
    <a:masterClrMapping/>
  </p:clrMapOvr>
  <mc:AlternateContent xmlns:mc="http://schemas.openxmlformats.org/markup-compatibility/2006">
    <mc:Choice xmlns:p14="http://schemas.microsoft.com/office/powerpoint/2010/main" Requires="p14">
      <p:transition spd="slow" p14:dur="1750">
        <p14:ripple dir="rd"/>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930A33-A973-7D3E-7A2F-C35179DCAB8C}"/>
              </a:ext>
            </a:extLst>
          </p:cNvPr>
          <p:cNvSpPr>
            <a:spLocks noGrp="1"/>
          </p:cNvSpPr>
          <p:nvPr>
            <p:ph type="title"/>
          </p:nvPr>
        </p:nvSpPr>
        <p:spPr/>
        <p:txBody>
          <a:bodyPr/>
          <a:lstStyle/>
          <a:p>
            <a:r>
              <a:rPr lang="en-IN" dirty="0"/>
              <a:t>XGBOOST CLASSIFIER PERFORMANCE OVERVIEW</a:t>
            </a:r>
          </a:p>
        </p:txBody>
      </p:sp>
      <p:sp>
        <p:nvSpPr>
          <p:cNvPr id="3" name="Content Placeholder 2">
            <a:extLst>
              <a:ext uri="{FF2B5EF4-FFF2-40B4-BE49-F238E27FC236}">
                <a16:creationId xmlns:a16="http://schemas.microsoft.com/office/drawing/2014/main" id="{833CA471-8AD2-92A9-F84A-0CF4F4EB17F9}"/>
              </a:ext>
            </a:extLst>
          </p:cNvPr>
          <p:cNvSpPr>
            <a:spLocks noGrp="1"/>
          </p:cNvSpPr>
          <p:nvPr>
            <p:ph idx="1"/>
          </p:nvPr>
        </p:nvSpPr>
        <p:spPr/>
        <p:txBody>
          <a:bodyPr/>
          <a:lstStyle/>
          <a:p>
            <a:r>
              <a:rPr lang="en-IN" sz="2300" dirty="0"/>
              <a:t>Accuracy :-  77.06%</a:t>
            </a:r>
          </a:p>
          <a:p>
            <a:r>
              <a:rPr lang="en-IN" sz="2300" dirty="0"/>
              <a:t>Precision : - 78.28%</a:t>
            </a:r>
          </a:p>
          <a:p>
            <a:r>
              <a:rPr lang="en-IN" sz="2300" dirty="0"/>
              <a:t>Recall : - 74.91%</a:t>
            </a:r>
          </a:p>
          <a:p>
            <a:endParaRPr lang="en-IN" dirty="0"/>
          </a:p>
        </p:txBody>
      </p:sp>
      <p:pic>
        <p:nvPicPr>
          <p:cNvPr id="5" name="Picture 4">
            <a:extLst>
              <a:ext uri="{FF2B5EF4-FFF2-40B4-BE49-F238E27FC236}">
                <a16:creationId xmlns:a16="http://schemas.microsoft.com/office/drawing/2014/main" id="{6709E58E-D2C6-438E-1DE0-5F2892218DC1}"/>
              </a:ext>
            </a:extLst>
          </p:cNvPr>
          <p:cNvPicPr>
            <a:picLocks noChangeAspect="1"/>
          </p:cNvPicPr>
          <p:nvPr/>
        </p:nvPicPr>
        <p:blipFill>
          <a:blip r:embed="rId2">
            <a:extLst>
              <a:ext uri="{28A0092B-C50C-407E-A947-70E740481C1C}">
                <a14:useLocalDpi xmlns:a14="http://schemas.microsoft.com/office/drawing/2010/main" val="0"/>
              </a:ext>
            </a:extLst>
          </a:blip>
          <a:srcRect l="2303" t="4040" r="6141" b="3856"/>
          <a:stretch>
            <a:fillRect/>
          </a:stretch>
        </p:blipFill>
        <p:spPr>
          <a:xfrm>
            <a:off x="5502443" y="2096064"/>
            <a:ext cx="4652210" cy="4042612"/>
          </a:xfrm>
          <a:prstGeom prst="rect">
            <a:avLst/>
          </a:prstGeom>
        </p:spPr>
      </p:pic>
    </p:spTree>
    <p:extLst>
      <p:ext uri="{BB962C8B-B14F-4D97-AF65-F5344CB8AC3E}">
        <p14:creationId xmlns:p14="http://schemas.microsoft.com/office/powerpoint/2010/main" val="3852701972"/>
      </p:ext>
    </p:extLst>
  </p:cSld>
  <p:clrMapOvr>
    <a:masterClrMapping/>
  </p:clrMapOvr>
  <mc:AlternateContent xmlns:mc="http://schemas.openxmlformats.org/markup-compatibility/2006">
    <mc:Choice xmlns:p14="http://schemas.microsoft.com/office/powerpoint/2010/main" Requires="p14">
      <p:transition spd="slow" p14:dur="3000">
        <p14:shred/>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22FE58-DC86-150D-4E47-D96CC412EB94}"/>
              </a:ext>
            </a:extLst>
          </p:cNvPr>
          <p:cNvSpPr>
            <a:spLocks noGrp="1"/>
          </p:cNvSpPr>
          <p:nvPr>
            <p:ph type="title"/>
          </p:nvPr>
        </p:nvSpPr>
        <p:spPr/>
        <p:txBody>
          <a:bodyPr/>
          <a:lstStyle/>
          <a:p>
            <a:r>
              <a:rPr lang="en-IN" dirty="0"/>
              <a:t>VOTING CLASSIFIER PERFORMANCE OVERVIEW</a:t>
            </a:r>
          </a:p>
        </p:txBody>
      </p:sp>
      <p:sp>
        <p:nvSpPr>
          <p:cNvPr id="3" name="Content Placeholder 2">
            <a:extLst>
              <a:ext uri="{FF2B5EF4-FFF2-40B4-BE49-F238E27FC236}">
                <a16:creationId xmlns:a16="http://schemas.microsoft.com/office/drawing/2014/main" id="{7DB868F9-E0D2-0909-B6AD-997A3513BEF4}"/>
              </a:ext>
            </a:extLst>
          </p:cNvPr>
          <p:cNvSpPr>
            <a:spLocks noGrp="1"/>
          </p:cNvSpPr>
          <p:nvPr>
            <p:ph idx="1"/>
          </p:nvPr>
        </p:nvSpPr>
        <p:spPr/>
        <p:txBody>
          <a:bodyPr/>
          <a:lstStyle/>
          <a:p>
            <a:r>
              <a:rPr lang="en-IN" sz="2300" dirty="0"/>
              <a:t>Accuracy : - 77.85%</a:t>
            </a:r>
          </a:p>
          <a:p>
            <a:r>
              <a:rPr lang="en-IN" sz="2300" dirty="0"/>
              <a:t>Precision : - 81.32%</a:t>
            </a:r>
          </a:p>
          <a:p>
            <a:r>
              <a:rPr lang="en-IN" sz="2300" dirty="0"/>
              <a:t>Recall : - 72.31%</a:t>
            </a:r>
          </a:p>
          <a:p>
            <a:endParaRPr lang="en-IN" dirty="0"/>
          </a:p>
        </p:txBody>
      </p:sp>
      <p:pic>
        <p:nvPicPr>
          <p:cNvPr id="5" name="Picture 4">
            <a:extLst>
              <a:ext uri="{FF2B5EF4-FFF2-40B4-BE49-F238E27FC236}">
                <a16:creationId xmlns:a16="http://schemas.microsoft.com/office/drawing/2014/main" id="{E3B2BA24-2004-381E-A459-F4D2CC8C77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68733" y="2096064"/>
            <a:ext cx="5144218" cy="4020111"/>
          </a:xfrm>
          <a:prstGeom prst="rect">
            <a:avLst/>
          </a:prstGeom>
        </p:spPr>
      </p:pic>
    </p:spTree>
    <p:extLst>
      <p:ext uri="{BB962C8B-B14F-4D97-AF65-F5344CB8AC3E}">
        <p14:creationId xmlns:p14="http://schemas.microsoft.com/office/powerpoint/2010/main" val="2374661142"/>
      </p:ext>
    </p:extLst>
  </p:cSld>
  <p:clrMapOvr>
    <a:masterClrMapping/>
  </p:clrMapOvr>
  <mc:AlternateContent xmlns:mc="http://schemas.openxmlformats.org/markup-compatibility/2006">
    <mc:Choice xmlns:p14="http://schemas.microsoft.com/office/powerpoint/2010/main" Requires="p14">
      <p:transition spd="slow" p14:dur="1250">
        <p14:prism/>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16A14-60B2-EADF-3B1A-2C6768096A29}"/>
              </a:ext>
            </a:extLst>
          </p:cNvPr>
          <p:cNvSpPr>
            <a:spLocks noGrp="1"/>
          </p:cNvSpPr>
          <p:nvPr>
            <p:ph type="title"/>
          </p:nvPr>
        </p:nvSpPr>
        <p:spPr/>
        <p:txBody>
          <a:bodyPr/>
          <a:lstStyle/>
          <a:p>
            <a:r>
              <a:rPr lang="en-IN" dirty="0"/>
              <a:t>Model COMPARISON</a:t>
            </a:r>
          </a:p>
        </p:txBody>
      </p:sp>
      <p:graphicFrame>
        <p:nvGraphicFramePr>
          <p:cNvPr id="6" name="Content Placeholder 5">
            <a:extLst>
              <a:ext uri="{FF2B5EF4-FFF2-40B4-BE49-F238E27FC236}">
                <a16:creationId xmlns:a16="http://schemas.microsoft.com/office/drawing/2014/main" id="{92CF3311-70C5-9611-1921-BD16D924340D}"/>
              </a:ext>
            </a:extLst>
          </p:cNvPr>
          <p:cNvGraphicFramePr>
            <a:graphicFrameLocks noGrp="1"/>
          </p:cNvGraphicFramePr>
          <p:nvPr>
            <p:ph sz="half" idx="1"/>
            <p:extLst>
              <p:ext uri="{D42A27DB-BD31-4B8C-83A1-F6EECF244321}">
                <p14:modId xmlns:p14="http://schemas.microsoft.com/office/powerpoint/2010/main" val="4146191093"/>
              </p:ext>
            </p:extLst>
          </p:nvPr>
        </p:nvGraphicFramePr>
        <p:xfrm>
          <a:off x="914400" y="2087562"/>
          <a:ext cx="5105400" cy="3702882"/>
        </p:xfrm>
        <a:graphic>
          <a:graphicData uri="http://schemas.openxmlformats.org/drawingml/2006/table">
            <a:tbl>
              <a:tblPr firstRow="1" bandRow="1">
                <a:tableStyleId>{5C22544A-7EE6-4342-B048-85BDC9FD1C3A}</a:tableStyleId>
              </a:tblPr>
              <a:tblGrid>
                <a:gridCol w="1276350">
                  <a:extLst>
                    <a:ext uri="{9D8B030D-6E8A-4147-A177-3AD203B41FA5}">
                      <a16:colId xmlns:a16="http://schemas.microsoft.com/office/drawing/2014/main" val="237409296"/>
                    </a:ext>
                  </a:extLst>
                </a:gridCol>
                <a:gridCol w="1276350">
                  <a:extLst>
                    <a:ext uri="{9D8B030D-6E8A-4147-A177-3AD203B41FA5}">
                      <a16:colId xmlns:a16="http://schemas.microsoft.com/office/drawing/2014/main" val="3258352346"/>
                    </a:ext>
                  </a:extLst>
                </a:gridCol>
                <a:gridCol w="1276350">
                  <a:extLst>
                    <a:ext uri="{9D8B030D-6E8A-4147-A177-3AD203B41FA5}">
                      <a16:colId xmlns:a16="http://schemas.microsoft.com/office/drawing/2014/main" val="1665306353"/>
                    </a:ext>
                  </a:extLst>
                </a:gridCol>
                <a:gridCol w="1276350">
                  <a:extLst>
                    <a:ext uri="{9D8B030D-6E8A-4147-A177-3AD203B41FA5}">
                      <a16:colId xmlns:a16="http://schemas.microsoft.com/office/drawing/2014/main" val="3105535507"/>
                    </a:ext>
                  </a:extLst>
                </a:gridCol>
              </a:tblGrid>
              <a:tr h="599358">
                <a:tc>
                  <a:txBody>
                    <a:bodyPr/>
                    <a:lstStyle/>
                    <a:p>
                      <a:pPr algn="ctr"/>
                      <a:r>
                        <a:rPr lang="en-IN" dirty="0"/>
                        <a:t>Model</a:t>
                      </a:r>
                    </a:p>
                  </a:txBody>
                  <a:tcPr/>
                </a:tc>
                <a:tc>
                  <a:txBody>
                    <a:bodyPr/>
                    <a:lstStyle/>
                    <a:p>
                      <a:pPr algn="ctr"/>
                      <a:r>
                        <a:rPr lang="en-IN" dirty="0"/>
                        <a:t>Accuracy</a:t>
                      </a:r>
                    </a:p>
                  </a:txBody>
                  <a:tcPr/>
                </a:tc>
                <a:tc>
                  <a:txBody>
                    <a:bodyPr/>
                    <a:lstStyle/>
                    <a:p>
                      <a:pPr algn="ctr"/>
                      <a:r>
                        <a:rPr lang="en-IN" dirty="0"/>
                        <a:t>Precision</a:t>
                      </a:r>
                    </a:p>
                  </a:txBody>
                  <a:tcPr/>
                </a:tc>
                <a:tc>
                  <a:txBody>
                    <a:bodyPr/>
                    <a:lstStyle/>
                    <a:p>
                      <a:pPr algn="ctr"/>
                      <a:r>
                        <a:rPr lang="en-IN" dirty="0"/>
                        <a:t>Recall</a:t>
                      </a:r>
                    </a:p>
                  </a:txBody>
                  <a:tcPr/>
                </a:tc>
                <a:extLst>
                  <a:ext uri="{0D108BD9-81ED-4DB2-BD59-A6C34878D82A}">
                    <a16:rowId xmlns:a16="http://schemas.microsoft.com/office/drawing/2014/main" val="1007409484"/>
                  </a:ext>
                </a:extLst>
              </a:tr>
              <a:tr h="1034508">
                <a:tc>
                  <a:txBody>
                    <a:bodyPr/>
                    <a:lstStyle/>
                    <a:p>
                      <a:pPr algn="ctr"/>
                      <a:r>
                        <a:rPr lang="en-IN" dirty="0"/>
                        <a:t>CatBoost Classifier</a:t>
                      </a:r>
                    </a:p>
                  </a:txBody>
                  <a:tcPr/>
                </a:tc>
                <a:tc>
                  <a:txBody>
                    <a:bodyPr/>
                    <a:lstStyle/>
                    <a:p>
                      <a:pPr algn="ctr"/>
                      <a:r>
                        <a:rPr lang="en-IN" dirty="0"/>
                        <a:t>76.53%</a:t>
                      </a:r>
                    </a:p>
                  </a:txBody>
                  <a:tcPr/>
                </a:tc>
                <a:tc>
                  <a:txBody>
                    <a:bodyPr/>
                    <a:lstStyle/>
                    <a:p>
                      <a:pPr algn="ctr"/>
                      <a:r>
                        <a:rPr lang="en-IN" dirty="0"/>
                        <a:t>98.54%</a:t>
                      </a:r>
                    </a:p>
                  </a:txBody>
                  <a:tcPr/>
                </a:tc>
                <a:tc>
                  <a:txBody>
                    <a:bodyPr/>
                    <a:lstStyle/>
                    <a:p>
                      <a:pPr algn="ctr"/>
                      <a:r>
                        <a:rPr lang="en-IN" dirty="0"/>
                        <a:t>53.86%</a:t>
                      </a:r>
                    </a:p>
                  </a:txBody>
                  <a:tcPr/>
                </a:tc>
                <a:extLst>
                  <a:ext uri="{0D108BD9-81ED-4DB2-BD59-A6C34878D82A}">
                    <a16:rowId xmlns:a16="http://schemas.microsoft.com/office/drawing/2014/main" val="1025297229"/>
                  </a:ext>
                </a:extLst>
              </a:tr>
              <a:tr h="1034508">
                <a:tc>
                  <a:txBody>
                    <a:bodyPr/>
                    <a:lstStyle/>
                    <a:p>
                      <a:pPr algn="ctr"/>
                      <a:r>
                        <a:rPr lang="en-IN" dirty="0"/>
                        <a:t>XGBoost Classifier</a:t>
                      </a:r>
                    </a:p>
                  </a:txBody>
                  <a:tcPr/>
                </a:tc>
                <a:tc>
                  <a:txBody>
                    <a:bodyPr/>
                    <a:lstStyle/>
                    <a:p>
                      <a:pPr algn="ctr"/>
                      <a:r>
                        <a:rPr lang="en-IN" dirty="0"/>
                        <a:t>77.06%</a:t>
                      </a:r>
                    </a:p>
                  </a:txBody>
                  <a:tcPr/>
                </a:tc>
                <a:tc>
                  <a:txBody>
                    <a:bodyPr/>
                    <a:lstStyle/>
                    <a:p>
                      <a:pPr algn="ctr"/>
                      <a:r>
                        <a:rPr lang="en-IN" dirty="0"/>
                        <a:t>78.28%</a:t>
                      </a:r>
                    </a:p>
                  </a:txBody>
                  <a:tcPr/>
                </a:tc>
                <a:tc>
                  <a:txBody>
                    <a:bodyPr/>
                    <a:lstStyle/>
                    <a:p>
                      <a:pPr algn="ctr"/>
                      <a:r>
                        <a:rPr lang="en-IN" dirty="0"/>
                        <a:t>74.91%</a:t>
                      </a:r>
                    </a:p>
                  </a:txBody>
                  <a:tcPr/>
                </a:tc>
                <a:extLst>
                  <a:ext uri="{0D108BD9-81ED-4DB2-BD59-A6C34878D82A}">
                    <a16:rowId xmlns:a16="http://schemas.microsoft.com/office/drawing/2014/main" val="3728676817"/>
                  </a:ext>
                </a:extLst>
              </a:tr>
              <a:tr h="1034508">
                <a:tc>
                  <a:txBody>
                    <a:bodyPr/>
                    <a:lstStyle/>
                    <a:p>
                      <a:pPr algn="ctr"/>
                      <a:r>
                        <a:rPr lang="en-IN" dirty="0"/>
                        <a:t>Voting Classifier</a:t>
                      </a:r>
                    </a:p>
                  </a:txBody>
                  <a:tcPr/>
                </a:tc>
                <a:tc>
                  <a:txBody>
                    <a:bodyPr/>
                    <a:lstStyle/>
                    <a:p>
                      <a:pPr algn="ctr"/>
                      <a:r>
                        <a:rPr lang="en-IN" dirty="0"/>
                        <a:t>77.85%</a:t>
                      </a:r>
                    </a:p>
                  </a:txBody>
                  <a:tcPr/>
                </a:tc>
                <a:tc>
                  <a:txBody>
                    <a:bodyPr/>
                    <a:lstStyle/>
                    <a:p>
                      <a:pPr algn="ctr"/>
                      <a:r>
                        <a:rPr lang="en-IN" dirty="0"/>
                        <a:t>81.32%</a:t>
                      </a:r>
                    </a:p>
                  </a:txBody>
                  <a:tcPr/>
                </a:tc>
                <a:tc>
                  <a:txBody>
                    <a:bodyPr/>
                    <a:lstStyle/>
                    <a:p>
                      <a:pPr algn="ctr"/>
                      <a:r>
                        <a:rPr lang="en-IN" dirty="0"/>
                        <a:t>72.31%</a:t>
                      </a:r>
                    </a:p>
                  </a:txBody>
                  <a:tcPr/>
                </a:tc>
                <a:extLst>
                  <a:ext uri="{0D108BD9-81ED-4DB2-BD59-A6C34878D82A}">
                    <a16:rowId xmlns:a16="http://schemas.microsoft.com/office/drawing/2014/main" val="2362861924"/>
                  </a:ext>
                </a:extLst>
              </a:tr>
            </a:tbl>
          </a:graphicData>
        </a:graphic>
      </p:graphicFrame>
      <p:graphicFrame>
        <p:nvGraphicFramePr>
          <p:cNvPr id="10" name="Content Placeholder 9">
            <a:extLst>
              <a:ext uri="{FF2B5EF4-FFF2-40B4-BE49-F238E27FC236}">
                <a16:creationId xmlns:a16="http://schemas.microsoft.com/office/drawing/2014/main" id="{3AE06C19-27AE-E2CC-1965-C4B230195671}"/>
              </a:ext>
            </a:extLst>
          </p:cNvPr>
          <p:cNvGraphicFramePr>
            <a:graphicFrameLocks noGrp="1"/>
          </p:cNvGraphicFramePr>
          <p:nvPr>
            <p:ph sz="half" idx="2"/>
            <p:extLst>
              <p:ext uri="{D42A27DB-BD31-4B8C-83A1-F6EECF244321}">
                <p14:modId xmlns:p14="http://schemas.microsoft.com/office/powerpoint/2010/main" val="2224853314"/>
              </p:ext>
            </p:extLst>
          </p:nvPr>
        </p:nvGraphicFramePr>
        <p:xfrm>
          <a:off x="6173788" y="2087563"/>
          <a:ext cx="5094287" cy="370363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122883165"/>
      </p:ext>
    </p:extLst>
  </p:cSld>
  <p:clrMapOvr>
    <a:masterClrMapping/>
  </p:clrMapOvr>
  <mc:AlternateContent xmlns:mc="http://schemas.openxmlformats.org/markup-compatibility/2006">
    <mc:Choice xmlns:p14="http://schemas.microsoft.com/office/powerpoint/2010/main" Requires="p14">
      <p:transition spd="slow" p14:dur="1500">
        <p14:switch dir="r"/>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7E2CFF8-4F4D-99F2-1A23-7F63AE9C5575}"/>
              </a:ext>
            </a:extLst>
          </p:cNvPr>
          <p:cNvSpPr>
            <a:spLocks noGrp="1"/>
          </p:cNvSpPr>
          <p:nvPr>
            <p:ph type="title"/>
          </p:nvPr>
        </p:nvSpPr>
        <p:spPr/>
        <p:txBody>
          <a:bodyPr/>
          <a:lstStyle/>
          <a:p>
            <a:r>
              <a:rPr lang="en-IN" dirty="0"/>
              <a:t>CONCLUSION</a:t>
            </a:r>
          </a:p>
        </p:txBody>
      </p:sp>
      <p:sp>
        <p:nvSpPr>
          <p:cNvPr id="6" name="Content Placeholder 5">
            <a:extLst>
              <a:ext uri="{FF2B5EF4-FFF2-40B4-BE49-F238E27FC236}">
                <a16:creationId xmlns:a16="http://schemas.microsoft.com/office/drawing/2014/main" id="{CF1D8F8F-E31B-E99D-A364-F9C632A56320}"/>
              </a:ext>
            </a:extLst>
          </p:cNvPr>
          <p:cNvSpPr>
            <a:spLocks noGrp="1"/>
          </p:cNvSpPr>
          <p:nvPr>
            <p:ph idx="1"/>
          </p:nvPr>
        </p:nvSpPr>
        <p:spPr/>
        <p:txBody>
          <a:bodyPr>
            <a:normAutofit/>
          </a:bodyPr>
          <a:lstStyle/>
          <a:p>
            <a:r>
              <a:rPr lang="en-IN" sz="2300" dirty="0"/>
              <a:t>Voting Classifier offered the best balance of precision and recall.</a:t>
            </a:r>
          </a:p>
          <a:p>
            <a:r>
              <a:rPr lang="en-IN" sz="2300" dirty="0"/>
              <a:t>Feature engineering and SMOTE significantly improved model robustness.</a:t>
            </a:r>
          </a:p>
        </p:txBody>
      </p:sp>
    </p:spTree>
    <p:extLst>
      <p:ext uri="{BB962C8B-B14F-4D97-AF65-F5344CB8AC3E}">
        <p14:creationId xmlns:p14="http://schemas.microsoft.com/office/powerpoint/2010/main" val="1421545162"/>
      </p:ext>
    </p:extLst>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24000" b="-24000"/>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32AF625-9744-B1B1-8529-4E4CB7B5427F}"/>
              </a:ext>
            </a:extLst>
          </p:cNvPr>
          <p:cNvSpPr>
            <a:spLocks noGrp="1"/>
          </p:cNvSpPr>
          <p:nvPr>
            <p:ph type="ctrTitle"/>
          </p:nvPr>
        </p:nvSpPr>
        <p:spPr/>
        <p:txBody>
          <a:bodyPr>
            <a:normAutofit/>
          </a:bodyPr>
          <a:lstStyle/>
          <a:p>
            <a:r>
              <a:rPr lang="en-IN" sz="3600" dirty="0"/>
              <a:t>MOBILE PHONE PRICE PREDICTION </a:t>
            </a:r>
          </a:p>
        </p:txBody>
      </p:sp>
    </p:spTree>
    <p:extLst>
      <p:ext uri="{BB962C8B-B14F-4D97-AF65-F5344CB8AC3E}">
        <p14:creationId xmlns:p14="http://schemas.microsoft.com/office/powerpoint/2010/main" val="2896159420"/>
      </p:ext>
    </p:extLst>
  </p:cSld>
  <p:clrMapOvr>
    <a:masterClrMapping/>
  </p:clrMapOvr>
  <mc:AlternateContent xmlns:mc="http://schemas.openxmlformats.org/markup-compatibility/2006">
    <mc:Choice xmlns:p14="http://schemas.microsoft.com/office/powerpoint/2010/main" Requires="p14">
      <p:transition spd="slow" p14:dur="4000">
        <p14:vortex dir="r"/>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E87983-6480-6905-1364-04E76D9FDECF}"/>
              </a:ext>
            </a:extLst>
          </p:cNvPr>
          <p:cNvSpPr>
            <a:spLocks noGrp="1"/>
          </p:cNvSpPr>
          <p:nvPr>
            <p:ph type="title"/>
          </p:nvPr>
        </p:nvSpPr>
        <p:spPr/>
        <p:txBody>
          <a:bodyPr/>
          <a:lstStyle/>
          <a:p>
            <a:r>
              <a:rPr lang="en-IN" dirty="0"/>
              <a:t>INTRODUCTION</a:t>
            </a:r>
          </a:p>
        </p:txBody>
      </p:sp>
      <p:sp>
        <p:nvSpPr>
          <p:cNvPr id="3" name="Content Placeholder 2">
            <a:extLst>
              <a:ext uri="{FF2B5EF4-FFF2-40B4-BE49-F238E27FC236}">
                <a16:creationId xmlns:a16="http://schemas.microsoft.com/office/drawing/2014/main" id="{E5CEC072-9770-94E6-889F-0C5369A93858}"/>
              </a:ext>
            </a:extLst>
          </p:cNvPr>
          <p:cNvSpPr>
            <a:spLocks noGrp="1"/>
          </p:cNvSpPr>
          <p:nvPr>
            <p:ph idx="1"/>
          </p:nvPr>
        </p:nvSpPr>
        <p:spPr/>
        <p:txBody>
          <a:bodyPr>
            <a:normAutofit/>
          </a:bodyPr>
          <a:lstStyle/>
          <a:p>
            <a:pPr marL="0" indent="0">
              <a:buNone/>
            </a:pPr>
            <a:r>
              <a:rPr lang="en-IN" sz="2300" dirty="0"/>
              <a:t>The mobile phone industry is highly competitive, with pricing influenced by a wide range of technical specifications. Predicting the price category of a mobile device based on its features can help manufacturers optimize product placement and assist consumers in making informed decisions. This project aims to build a classification model that predicts the price range of a mobile phone using machine learning techniques.</a:t>
            </a:r>
          </a:p>
        </p:txBody>
      </p:sp>
    </p:spTree>
    <p:extLst>
      <p:ext uri="{BB962C8B-B14F-4D97-AF65-F5344CB8AC3E}">
        <p14:creationId xmlns:p14="http://schemas.microsoft.com/office/powerpoint/2010/main" val="3952175173"/>
      </p:ext>
    </p:extLst>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D191C-7040-2B73-41AE-4AE0B55B6D0C}"/>
              </a:ext>
            </a:extLst>
          </p:cNvPr>
          <p:cNvSpPr>
            <a:spLocks noGrp="1"/>
          </p:cNvSpPr>
          <p:nvPr>
            <p:ph type="title"/>
          </p:nvPr>
        </p:nvSpPr>
        <p:spPr/>
        <p:txBody>
          <a:bodyPr/>
          <a:lstStyle/>
          <a:p>
            <a:r>
              <a:rPr lang="en-IN" dirty="0"/>
              <a:t>PROBLEM STATEMENT</a:t>
            </a:r>
          </a:p>
        </p:txBody>
      </p:sp>
      <p:sp>
        <p:nvSpPr>
          <p:cNvPr id="3" name="Content Placeholder 2">
            <a:extLst>
              <a:ext uri="{FF2B5EF4-FFF2-40B4-BE49-F238E27FC236}">
                <a16:creationId xmlns:a16="http://schemas.microsoft.com/office/drawing/2014/main" id="{CEC5A5D6-C7BD-A992-1FD7-637F28E3BFAE}"/>
              </a:ext>
            </a:extLst>
          </p:cNvPr>
          <p:cNvSpPr>
            <a:spLocks noGrp="1"/>
          </p:cNvSpPr>
          <p:nvPr>
            <p:ph idx="1"/>
          </p:nvPr>
        </p:nvSpPr>
        <p:spPr/>
        <p:txBody>
          <a:bodyPr/>
          <a:lstStyle/>
          <a:p>
            <a:r>
              <a:rPr lang="en-US" sz="2300" dirty="0"/>
              <a:t>The mobile phone market is saturated with diverse models and specifications.</a:t>
            </a:r>
          </a:p>
          <a:p>
            <a:r>
              <a:rPr lang="en-US" sz="2300" dirty="0"/>
              <a:t>Predicting price categories based on features helps manufacturers and consumers make informed decisions.</a:t>
            </a:r>
          </a:p>
          <a:p>
            <a:r>
              <a:rPr lang="en-US" sz="2300" dirty="0"/>
              <a:t>Goal: Build a classification model to predict mobile phone price range using machine learning</a:t>
            </a:r>
            <a:r>
              <a:rPr lang="en-US" dirty="0"/>
              <a:t>.</a:t>
            </a:r>
            <a:endParaRPr lang="en-IN" dirty="0"/>
          </a:p>
        </p:txBody>
      </p:sp>
    </p:spTree>
    <p:extLst>
      <p:ext uri="{BB962C8B-B14F-4D97-AF65-F5344CB8AC3E}">
        <p14:creationId xmlns:p14="http://schemas.microsoft.com/office/powerpoint/2010/main" val="1073708930"/>
      </p:ext>
    </p:extLst>
  </p:cSld>
  <p:clrMapOvr>
    <a:masterClrMapping/>
  </p:clrMapOvr>
  <mc:AlternateContent xmlns:mc="http://schemas.openxmlformats.org/markup-compatibility/2006">
    <mc:Choice xmlns:p14="http://schemas.microsoft.com/office/powerpoint/2010/main" Requires="p14">
      <p:transition spd="slow" p14:dur="2000">
        <p14:ferris dir="l"/>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3000"/>
            <a:lum/>
            <a:extLst>
              <a:ext uri="{BEBA8EAE-BF5A-486C-A8C5-ECC9F3942E4B}">
                <a14:imgProps xmlns:a14="http://schemas.microsoft.com/office/drawing/2010/main">
                  <a14:imgLayer r:embed="rId3">
                    <a14:imgEffect>
                      <a14:artisticBlur/>
                    </a14:imgEffect>
                  </a14:imgLayer>
                </a14:imgProps>
              </a:ext>
            </a:extLst>
          </a:blip>
          <a:srcRect/>
          <a:stretch>
            <a:fillRect t="-6000" b="-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8F8307-4D0D-3DD4-0D0E-722D49DBB2A1}"/>
              </a:ext>
            </a:extLst>
          </p:cNvPr>
          <p:cNvSpPr>
            <a:spLocks noGrp="1"/>
          </p:cNvSpPr>
          <p:nvPr>
            <p:ph type="ctrTitle"/>
          </p:nvPr>
        </p:nvSpPr>
        <p:spPr/>
        <p:txBody>
          <a:bodyPr>
            <a:normAutofit/>
          </a:bodyPr>
          <a:lstStyle/>
          <a:p>
            <a:r>
              <a:rPr lang="en-IN" sz="3600" b="1" dirty="0">
                <a:effectLst>
                  <a:outerShdw blurRad="38100" dist="38100" dir="2700000" algn="tl">
                    <a:srgbClr val="000000">
                      <a:alpha val="43137"/>
                    </a:srgbClr>
                  </a:outerShdw>
                </a:effectLst>
                <a:latin typeface="+mn-lt"/>
              </a:rPr>
              <a:t>HEART DISEASE PREDICTION</a:t>
            </a:r>
          </a:p>
        </p:txBody>
      </p:sp>
    </p:spTree>
    <p:extLst>
      <p:ext uri="{BB962C8B-B14F-4D97-AF65-F5344CB8AC3E}">
        <p14:creationId xmlns:p14="http://schemas.microsoft.com/office/powerpoint/2010/main" val="894603575"/>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allOver"/>
      </p:transition>
    </mc:Choice>
    <mc:Fallback>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6B66D1-4440-FD19-246D-6CE6005F90E3}"/>
              </a:ext>
            </a:extLst>
          </p:cNvPr>
          <p:cNvSpPr>
            <a:spLocks noGrp="1"/>
          </p:cNvSpPr>
          <p:nvPr>
            <p:ph type="title"/>
          </p:nvPr>
        </p:nvSpPr>
        <p:spPr>
          <a:xfrm>
            <a:off x="913795" y="393993"/>
            <a:ext cx="10353761" cy="1326321"/>
          </a:xfrm>
        </p:spPr>
        <p:txBody>
          <a:bodyPr/>
          <a:lstStyle/>
          <a:p>
            <a:r>
              <a:rPr lang="en-IN" dirty="0"/>
              <a:t>DATASET OVERVIEW</a:t>
            </a:r>
          </a:p>
        </p:txBody>
      </p:sp>
      <p:sp>
        <p:nvSpPr>
          <p:cNvPr id="3" name="Content Placeholder 2">
            <a:extLst>
              <a:ext uri="{FF2B5EF4-FFF2-40B4-BE49-F238E27FC236}">
                <a16:creationId xmlns:a16="http://schemas.microsoft.com/office/drawing/2014/main" id="{1DF7102D-9713-4CB4-BEFD-2B0F96C243FF}"/>
              </a:ext>
            </a:extLst>
          </p:cNvPr>
          <p:cNvSpPr>
            <a:spLocks noGrp="1"/>
          </p:cNvSpPr>
          <p:nvPr>
            <p:ph idx="1"/>
          </p:nvPr>
        </p:nvSpPr>
        <p:spPr>
          <a:xfrm>
            <a:off x="913795" y="1720314"/>
            <a:ext cx="5791805" cy="3695136"/>
          </a:xfrm>
        </p:spPr>
        <p:txBody>
          <a:bodyPr>
            <a:noAutofit/>
          </a:bodyPr>
          <a:lstStyle/>
          <a:p>
            <a:r>
              <a:rPr lang="en-IN" sz="2100" dirty="0"/>
              <a:t>Features include:  Battery power, Blue, Clock speed, Dual sim, Front camera, 4G, Internal memory, Mobile depth, Mobile weight, N cores, Primary camera, Pixel height, Pixel width, Ram, Screen height, Screen width, Talk time, 3G, Touch screen, Wi-Fi, Price range</a:t>
            </a:r>
          </a:p>
          <a:p>
            <a:r>
              <a:rPr lang="en-IN" sz="2100" dirty="0"/>
              <a:t>Target: Mobile phone price (e.g. low cost, medium cost, high cost, very high cost)</a:t>
            </a:r>
          </a:p>
          <a:p>
            <a:r>
              <a:rPr lang="en-IN" sz="2100" dirty="0"/>
              <a:t>Dataset is balanced and preprocessed for classification</a:t>
            </a:r>
          </a:p>
        </p:txBody>
      </p:sp>
      <p:pic>
        <p:nvPicPr>
          <p:cNvPr id="6" name="Picture 5">
            <a:extLst>
              <a:ext uri="{FF2B5EF4-FFF2-40B4-BE49-F238E27FC236}">
                <a16:creationId xmlns:a16="http://schemas.microsoft.com/office/drawing/2014/main" id="{607982F5-5A17-FFA5-407F-A250073443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28551" y="1720314"/>
            <a:ext cx="3439005" cy="2943636"/>
          </a:xfrm>
          <a:prstGeom prst="rect">
            <a:avLst/>
          </a:prstGeom>
        </p:spPr>
      </p:pic>
    </p:spTree>
    <p:extLst>
      <p:ext uri="{BB962C8B-B14F-4D97-AF65-F5344CB8AC3E}">
        <p14:creationId xmlns:p14="http://schemas.microsoft.com/office/powerpoint/2010/main" val="3644839814"/>
      </p:ext>
    </p:extLst>
  </p:cSld>
  <p:clrMapOvr>
    <a:masterClrMapping/>
  </p:clrMapOvr>
  <mc:AlternateContent xmlns:mc="http://schemas.openxmlformats.org/markup-compatibility/2006">
    <mc:Choice xmlns:p14="http://schemas.microsoft.com/office/powerpoint/2010/main" Requires="p14">
      <p:transition spd="slow" p14:dur="2000">
        <p14:prism isContent="1"/>
      </p:transition>
    </mc:Choice>
    <mc:Fallback>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0FCABC-1259-C093-00F4-BE98EA3C19D9}"/>
              </a:ext>
            </a:extLst>
          </p:cNvPr>
          <p:cNvSpPr>
            <a:spLocks noGrp="1"/>
          </p:cNvSpPr>
          <p:nvPr>
            <p:ph type="title"/>
          </p:nvPr>
        </p:nvSpPr>
        <p:spPr/>
        <p:txBody>
          <a:bodyPr/>
          <a:lstStyle/>
          <a:p>
            <a:r>
              <a:rPr lang="en-IN" dirty="0"/>
              <a:t>MODEL SELECTION</a:t>
            </a:r>
          </a:p>
        </p:txBody>
      </p:sp>
      <p:sp>
        <p:nvSpPr>
          <p:cNvPr id="3" name="Content Placeholder 2">
            <a:extLst>
              <a:ext uri="{FF2B5EF4-FFF2-40B4-BE49-F238E27FC236}">
                <a16:creationId xmlns:a16="http://schemas.microsoft.com/office/drawing/2014/main" id="{3CDA4027-EB7F-2479-EC90-8270E522EC30}"/>
              </a:ext>
            </a:extLst>
          </p:cNvPr>
          <p:cNvSpPr>
            <a:spLocks noGrp="1"/>
          </p:cNvSpPr>
          <p:nvPr>
            <p:ph idx="1"/>
          </p:nvPr>
        </p:nvSpPr>
        <p:spPr/>
        <p:txBody>
          <a:bodyPr>
            <a:normAutofit/>
          </a:bodyPr>
          <a:lstStyle/>
          <a:p>
            <a:r>
              <a:rPr lang="en-IN" sz="2300" dirty="0"/>
              <a:t>Logistic Regression :- baseline linear model</a:t>
            </a:r>
          </a:p>
          <a:p>
            <a:r>
              <a:rPr lang="en-IN" sz="2300" dirty="0"/>
              <a:t>Decision Tree :- interpretable, non-linear classifier</a:t>
            </a:r>
          </a:p>
          <a:p>
            <a:r>
              <a:rPr lang="en-IN" sz="2300" dirty="0"/>
              <a:t>Random Forest :- ensemble method for improved accuracy</a:t>
            </a:r>
          </a:p>
        </p:txBody>
      </p:sp>
    </p:spTree>
    <p:extLst>
      <p:ext uri="{BB962C8B-B14F-4D97-AF65-F5344CB8AC3E}">
        <p14:creationId xmlns:p14="http://schemas.microsoft.com/office/powerpoint/2010/main" val="2448542251"/>
      </p:ext>
    </p:extLst>
  </p:cSld>
  <p:clrMapOvr>
    <a:masterClrMapping/>
  </p:clrMapOvr>
  <mc:AlternateContent xmlns:mc="http://schemas.openxmlformats.org/markup-compatibility/2006">
    <mc:Choice xmlns:p14="http://schemas.microsoft.com/office/powerpoint/2010/main" Requires="p14">
      <p:transition spd="slow" p14:dur="1750">
        <p:blinds dir="vert"/>
      </p:transition>
    </mc:Choice>
    <mc:Fallback>
      <p:transition spd="slow">
        <p:blinds dir="vert"/>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D3161E-FEAE-222B-DCAE-83E9CD6A98C1}"/>
              </a:ext>
            </a:extLst>
          </p:cNvPr>
          <p:cNvSpPr>
            <a:spLocks noGrp="1"/>
          </p:cNvSpPr>
          <p:nvPr>
            <p:ph type="title"/>
          </p:nvPr>
        </p:nvSpPr>
        <p:spPr/>
        <p:txBody>
          <a:bodyPr/>
          <a:lstStyle/>
          <a:p>
            <a:r>
              <a:rPr lang="en-IN" dirty="0"/>
              <a:t>Logistic regression results</a:t>
            </a:r>
          </a:p>
        </p:txBody>
      </p:sp>
      <p:sp>
        <p:nvSpPr>
          <p:cNvPr id="3" name="Content Placeholder 2">
            <a:extLst>
              <a:ext uri="{FF2B5EF4-FFF2-40B4-BE49-F238E27FC236}">
                <a16:creationId xmlns:a16="http://schemas.microsoft.com/office/drawing/2014/main" id="{2CCC76E3-E86C-F896-1A68-8FBCACB1A6CF}"/>
              </a:ext>
            </a:extLst>
          </p:cNvPr>
          <p:cNvSpPr>
            <a:spLocks noGrp="1"/>
          </p:cNvSpPr>
          <p:nvPr>
            <p:ph idx="1"/>
          </p:nvPr>
        </p:nvSpPr>
        <p:spPr>
          <a:xfrm>
            <a:off x="913795" y="2096064"/>
            <a:ext cx="5182205" cy="3695136"/>
          </a:xfrm>
        </p:spPr>
        <p:txBody>
          <a:bodyPr>
            <a:normAutofit/>
          </a:bodyPr>
          <a:lstStyle/>
          <a:p>
            <a:r>
              <a:rPr lang="en-IN" sz="2300" dirty="0"/>
              <a:t>Accuracy :- 97.60%</a:t>
            </a:r>
          </a:p>
          <a:p>
            <a:r>
              <a:rPr lang="en-IN" sz="2300" dirty="0"/>
              <a:t>Precision :- 97.50%</a:t>
            </a:r>
          </a:p>
          <a:p>
            <a:r>
              <a:rPr lang="en-IN" sz="2300" dirty="0"/>
              <a:t>Recall :- 97.56%</a:t>
            </a:r>
          </a:p>
          <a:p>
            <a:pPr marL="0" indent="0">
              <a:buNone/>
            </a:pPr>
            <a:r>
              <a:rPr lang="en-IN" sz="2300" dirty="0"/>
              <a:t>Insight :- Excellent performance with minimal overfitting.</a:t>
            </a:r>
          </a:p>
        </p:txBody>
      </p:sp>
      <p:pic>
        <p:nvPicPr>
          <p:cNvPr id="5" name="Picture 4">
            <a:extLst>
              <a:ext uri="{FF2B5EF4-FFF2-40B4-BE49-F238E27FC236}">
                <a16:creationId xmlns:a16="http://schemas.microsoft.com/office/drawing/2014/main" id="{5F88AFBA-D446-20E1-DC7A-38740A3149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10251" y="2096064"/>
            <a:ext cx="4867954" cy="3982006"/>
          </a:xfrm>
          <a:prstGeom prst="rect">
            <a:avLst/>
          </a:prstGeom>
        </p:spPr>
      </p:pic>
    </p:spTree>
    <p:extLst>
      <p:ext uri="{BB962C8B-B14F-4D97-AF65-F5344CB8AC3E}">
        <p14:creationId xmlns:p14="http://schemas.microsoft.com/office/powerpoint/2010/main" val="554591178"/>
      </p:ext>
    </p:extLst>
  </p:cSld>
  <p:clrMapOvr>
    <a:masterClrMapping/>
  </p:clrMapOvr>
  <mc:AlternateContent xmlns:mc="http://schemas.openxmlformats.org/markup-compatibility/2006">
    <mc:Choice xmlns:p14="http://schemas.microsoft.com/office/powerpoint/2010/main" Requires="p14">
      <p:transition spd="slow" p14:dur="1600">
        <p14:conveyor dir="l"/>
      </p:transition>
    </mc:Choice>
    <mc:Fallback>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605D38-8AC1-F177-944B-E58A43158C14}"/>
              </a:ext>
            </a:extLst>
          </p:cNvPr>
          <p:cNvSpPr>
            <a:spLocks noGrp="1"/>
          </p:cNvSpPr>
          <p:nvPr>
            <p:ph type="title"/>
          </p:nvPr>
        </p:nvSpPr>
        <p:spPr/>
        <p:txBody>
          <a:bodyPr/>
          <a:lstStyle/>
          <a:p>
            <a:r>
              <a:rPr lang="en-IN" dirty="0"/>
              <a:t>Decision tree results</a:t>
            </a:r>
          </a:p>
        </p:txBody>
      </p:sp>
      <p:sp>
        <p:nvSpPr>
          <p:cNvPr id="3" name="Content Placeholder 2">
            <a:extLst>
              <a:ext uri="{FF2B5EF4-FFF2-40B4-BE49-F238E27FC236}">
                <a16:creationId xmlns:a16="http://schemas.microsoft.com/office/drawing/2014/main" id="{8E817658-7443-25B5-699C-86428C9E3F8B}"/>
              </a:ext>
            </a:extLst>
          </p:cNvPr>
          <p:cNvSpPr>
            <a:spLocks noGrp="1"/>
          </p:cNvSpPr>
          <p:nvPr>
            <p:ph idx="1"/>
          </p:nvPr>
        </p:nvSpPr>
        <p:spPr>
          <a:xfrm>
            <a:off x="913795" y="2096064"/>
            <a:ext cx="5182205" cy="3695136"/>
          </a:xfrm>
        </p:spPr>
        <p:txBody>
          <a:bodyPr>
            <a:normAutofit/>
          </a:bodyPr>
          <a:lstStyle/>
          <a:p>
            <a:r>
              <a:rPr lang="en-IN" sz="2300" dirty="0"/>
              <a:t>Accuracy :- 87.00%</a:t>
            </a:r>
          </a:p>
          <a:p>
            <a:r>
              <a:rPr lang="en-IN" sz="2300" dirty="0"/>
              <a:t>Precision :- 86.95%</a:t>
            </a:r>
          </a:p>
          <a:p>
            <a:r>
              <a:rPr lang="en-IN" sz="2300" dirty="0"/>
              <a:t>Recall :- 86.95%</a:t>
            </a:r>
          </a:p>
          <a:p>
            <a:pPr marL="0" indent="0">
              <a:buNone/>
            </a:pPr>
            <a:r>
              <a:rPr lang="en-IN" sz="2300" dirty="0"/>
              <a:t>Insight :- Fast and interpretable, but slightly less accurate.</a:t>
            </a:r>
          </a:p>
        </p:txBody>
      </p:sp>
      <p:pic>
        <p:nvPicPr>
          <p:cNvPr id="5" name="Picture 4">
            <a:extLst>
              <a:ext uri="{FF2B5EF4-FFF2-40B4-BE49-F238E27FC236}">
                <a16:creationId xmlns:a16="http://schemas.microsoft.com/office/drawing/2014/main" id="{F034210F-4684-A4B2-B791-7519BA82BB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99222" y="2096064"/>
            <a:ext cx="4801914" cy="3991532"/>
          </a:xfrm>
          <a:prstGeom prst="rect">
            <a:avLst/>
          </a:prstGeom>
        </p:spPr>
      </p:pic>
    </p:spTree>
    <p:extLst>
      <p:ext uri="{BB962C8B-B14F-4D97-AF65-F5344CB8AC3E}">
        <p14:creationId xmlns:p14="http://schemas.microsoft.com/office/powerpoint/2010/main" val="1148522680"/>
      </p:ext>
    </p:extLst>
  </p:cSld>
  <p:clrMapOvr>
    <a:masterClrMapping/>
  </p:clrMapOvr>
  <mc:AlternateContent xmlns:mc="http://schemas.openxmlformats.org/markup-compatibility/2006">
    <mc:Choice xmlns:p14="http://schemas.microsoft.com/office/powerpoint/2010/main" Requires="p14">
      <p:transition spd="slow" p14:dur="1600">
        <p14:prism isContent="1" isInverted="1"/>
      </p:transition>
    </mc:Choice>
    <mc:Fallback>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79FDC9-E569-19CF-355C-5B72D823A9DE}"/>
              </a:ext>
            </a:extLst>
          </p:cNvPr>
          <p:cNvSpPr>
            <a:spLocks noGrp="1"/>
          </p:cNvSpPr>
          <p:nvPr>
            <p:ph type="title"/>
          </p:nvPr>
        </p:nvSpPr>
        <p:spPr/>
        <p:txBody>
          <a:bodyPr/>
          <a:lstStyle/>
          <a:p>
            <a:r>
              <a:rPr lang="en-IN" dirty="0"/>
              <a:t>Random forest results</a:t>
            </a:r>
          </a:p>
        </p:txBody>
      </p:sp>
      <p:sp>
        <p:nvSpPr>
          <p:cNvPr id="3" name="Content Placeholder 2">
            <a:extLst>
              <a:ext uri="{FF2B5EF4-FFF2-40B4-BE49-F238E27FC236}">
                <a16:creationId xmlns:a16="http://schemas.microsoft.com/office/drawing/2014/main" id="{F181246E-F32D-1C62-0DF8-366064F084DA}"/>
              </a:ext>
            </a:extLst>
          </p:cNvPr>
          <p:cNvSpPr>
            <a:spLocks noGrp="1"/>
          </p:cNvSpPr>
          <p:nvPr>
            <p:ph idx="1"/>
          </p:nvPr>
        </p:nvSpPr>
        <p:spPr>
          <a:xfrm>
            <a:off x="913796" y="2096064"/>
            <a:ext cx="5005742" cy="3695136"/>
          </a:xfrm>
        </p:spPr>
        <p:txBody>
          <a:bodyPr>
            <a:normAutofit/>
          </a:bodyPr>
          <a:lstStyle/>
          <a:p>
            <a:r>
              <a:rPr lang="en-IN" sz="2300" dirty="0"/>
              <a:t>Accuracy :- 90.00%</a:t>
            </a:r>
          </a:p>
          <a:p>
            <a:r>
              <a:rPr lang="en-IN" sz="2300" dirty="0"/>
              <a:t>Precision :- 89.93%</a:t>
            </a:r>
          </a:p>
          <a:p>
            <a:r>
              <a:rPr lang="en-IN" sz="2300" dirty="0"/>
              <a:t>Recall :- 89.90% </a:t>
            </a:r>
          </a:p>
          <a:p>
            <a:pPr marL="0" indent="0">
              <a:buNone/>
            </a:pPr>
            <a:r>
              <a:rPr lang="en-IN" sz="2300" dirty="0"/>
              <a:t>Insight :-  Strong generalization and better than Decision Tree</a:t>
            </a:r>
          </a:p>
        </p:txBody>
      </p:sp>
      <p:pic>
        <p:nvPicPr>
          <p:cNvPr id="5" name="Picture 4">
            <a:extLst>
              <a:ext uri="{FF2B5EF4-FFF2-40B4-BE49-F238E27FC236}">
                <a16:creationId xmlns:a16="http://schemas.microsoft.com/office/drawing/2014/main" id="{6A2B8CDF-3712-CAB4-4B05-10DD26BD6D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0675" y="2096064"/>
            <a:ext cx="4887007" cy="4029637"/>
          </a:xfrm>
          <a:prstGeom prst="rect">
            <a:avLst/>
          </a:prstGeom>
        </p:spPr>
      </p:pic>
    </p:spTree>
    <p:extLst>
      <p:ext uri="{BB962C8B-B14F-4D97-AF65-F5344CB8AC3E}">
        <p14:creationId xmlns:p14="http://schemas.microsoft.com/office/powerpoint/2010/main" val="110180469"/>
      </p:ext>
    </p:extLst>
  </p:cSld>
  <p:clrMapOvr>
    <a:masterClrMapping/>
  </p:clrMapOvr>
  <mc:AlternateContent xmlns:mc="http://schemas.openxmlformats.org/markup-compatibility/2006">
    <mc:Choice xmlns:p14="http://schemas.microsoft.com/office/powerpoint/2010/main" Requires="p14">
      <p:transition spd="slow" p14:dur="2750">
        <p14:reveal/>
      </p:transition>
    </mc:Choice>
    <mc:Fallback>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6E4C09B-AFA5-92D9-9A7D-CD3915D311C6}"/>
              </a:ext>
            </a:extLst>
          </p:cNvPr>
          <p:cNvSpPr>
            <a:spLocks noGrp="1"/>
          </p:cNvSpPr>
          <p:nvPr>
            <p:ph type="title"/>
          </p:nvPr>
        </p:nvSpPr>
        <p:spPr/>
        <p:txBody>
          <a:bodyPr/>
          <a:lstStyle/>
          <a:p>
            <a:r>
              <a:rPr lang="en-IN" dirty="0"/>
              <a:t>Model comparison</a:t>
            </a:r>
          </a:p>
        </p:txBody>
      </p:sp>
      <p:graphicFrame>
        <p:nvGraphicFramePr>
          <p:cNvPr id="7" name="Content Placeholder 6">
            <a:extLst>
              <a:ext uri="{FF2B5EF4-FFF2-40B4-BE49-F238E27FC236}">
                <a16:creationId xmlns:a16="http://schemas.microsoft.com/office/drawing/2014/main" id="{AAA312C9-EF64-54A1-201F-90F47AA4C2BF}"/>
              </a:ext>
            </a:extLst>
          </p:cNvPr>
          <p:cNvGraphicFramePr>
            <a:graphicFrameLocks noGrp="1"/>
          </p:cNvGraphicFramePr>
          <p:nvPr>
            <p:ph sz="half" idx="1"/>
            <p:extLst>
              <p:ext uri="{D42A27DB-BD31-4B8C-83A1-F6EECF244321}">
                <p14:modId xmlns:p14="http://schemas.microsoft.com/office/powerpoint/2010/main" val="1736474434"/>
              </p:ext>
            </p:extLst>
          </p:nvPr>
        </p:nvGraphicFramePr>
        <p:xfrm>
          <a:off x="914399" y="2087563"/>
          <a:ext cx="5104200" cy="3702880"/>
        </p:xfrm>
        <a:graphic>
          <a:graphicData uri="http://schemas.openxmlformats.org/drawingml/2006/table">
            <a:tbl>
              <a:tblPr firstRow="1" bandRow="1">
                <a:tableStyleId>{5C22544A-7EE6-4342-B048-85BDC9FD1C3A}</a:tableStyleId>
              </a:tblPr>
              <a:tblGrid>
                <a:gridCol w="1427748">
                  <a:extLst>
                    <a:ext uri="{9D8B030D-6E8A-4147-A177-3AD203B41FA5}">
                      <a16:colId xmlns:a16="http://schemas.microsoft.com/office/drawing/2014/main" val="943308257"/>
                    </a:ext>
                  </a:extLst>
                </a:gridCol>
                <a:gridCol w="1315453">
                  <a:extLst>
                    <a:ext uri="{9D8B030D-6E8A-4147-A177-3AD203B41FA5}">
                      <a16:colId xmlns:a16="http://schemas.microsoft.com/office/drawing/2014/main" val="1809227653"/>
                    </a:ext>
                  </a:extLst>
                </a:gridCol>
                <a:gridCol w="1315453">
                  <a:extLst>
                    <a:ext uri="{9D8B030D-6E8A-4147-A177-3AD203B41FA5}">
                      <a16:colId xmlns:a16="http://schemas.microsoft.com/office/drawing/2014/main" val="191605056"/>
                    </a:ext>
                  </a:extLst>
                </a:gridCol>
                <a:gridCol w="1045546">
                  <a:extLst>
                    <a:ext uri="{9D8B030D-6E8A-4147-A177-3AD203B41FA5}">
                      <a16:colId xmlns:a16="http://schemas.microsoft.com/office/drawing/2014/main" val="1526478228"/>
                    </a:ext>
                  </a:extLst>
                </a:gridCol>
              </a:tblGrid>
              <a:tr h="483560">
                <a:tc>
                  <a:txBody>
                    <a:bodyPr/>
                    <a:lstStyle/>
                    <a:p>
                      <a:pPr algn="ctr"/>
                      <a:r>
                        <a:rPr lang="en-IN" dirty="0"/>
                        <a:t>Model</a:t>
                      </a:r>
                    </a:p>
                  </a:txBody>
                  <a:tcPr/>
                </a:tc>
                <a:tc>
                  <a:txBody>
                    <a:bodyPr/>
                    <a:lstStyle/>
                    <a:p>
                      <a:pPr algn="ctr"/>
                      <a:r>
                        <a:rPr lang="en-IN" dirty="0"/>
                        <a:t>Accuracy</a:t>
                      </a:r>
                    </a:p>
                  </a:txBody>
                  <a:tcPr/>
                </a:tc>
                <a:tc>
                  <a:txBody>
                    <a:bodyPr/>
                    <a:lstStyle/>
                    <a:p>
                      <a:pPr algn="ctr"/>
                      <a:r>
                        <a:rPr lang="en-IN" dirty="0"/>
                        <a:t>Precision</a:t>
                      </a:r>
                    </a:p>
                  </a:txBody>
                  <a:tcPr/>
                </a:tc>
                <a:tc>
                  <a:txBody>
                    <a:bodyPr/>
                    <a:lstStyle/>
                    <a:p>
                      <a:pPr algn="ctr"/>
                      <a:r>
                        <a:rPr lang="en-IN" dirty="0"/>
                        <a:t>Recall</a:t>
                      </a:r>
                    </a:p>
                  </a:txBody>
                  <a:tcPr/>
                </a:tc>
                <a:extLst>
                  <a:ext uri="{0D108BD9-81ED-4DB2-BD59-A6C34878D82A}">
                    <a16:rowId xmlns:a16="http://schemas.microsoft.com/office/drawing/2014/main" val="879202458"/>
                  </a:ext>
                </a:extLst>
              </a:tr>
              <a:tr h="834638">
                <a:tc>
                  <a:txBody>
                    <a:bodyPr/>
                    <a:lstStyle/>
                    <a:p>
                      <a:pPr algn="ctr"/>
                      <a:r>
                        <a:rPr lang="en-IN" dirty="0"/>
                        <a:t>Logistic Regression</a:t>
                      </a:r>
                    </a:p>
                  </a:txBody>
                  <a:tcPr/>
                </a:tc>
                <a:tc>
                  <a:txBody>
                    <a:bodyPr/>
                    <a:lstStyle/>
                    <a:p>
                      <a:pPr algn="ctr"/>
                      <a:r>
                        <a:rPr lang="en-IN" dirty="0"/>
                        <a:t>97.60%</a:t>
                      </a:r>
                    </a:p>
                  </a:txBody>
                  <a:tcPr/>
                </a:tc>
                <a:tc>
                  <a:txBody>
                    <a:bodyPr/>
                    <a:lstStyle/>
                    <a:p>
                      <a:pPr algn="ctr"/>
                      <a:r>
                        <a:rPr lang="en-IN" dirty="0"/>
                        <a:t>97.50%</a:t>
                      </a:r>
                    </a:p>
                  </a:txBody>
                  <a:tcPr/>
                </a:tc>
                <a:tc>
                  <a:txBody>
                    <a:bodyPr/>
                    <a:lstStyle/>
                    <a:p>
                      <a:pPr algn="ctr"/>
                      <a:r>
                        <a:rPr lang="en-IN" dirty="0"/>
                        <a:t>97.56%</a:t>
                      </a:r>
                    </a:p>
                  </a:txBody>
                  <a:tcPr/>
                </a:tc>
                <a:extLst>
                  <a:ext uri="{0D108BD9-81ED-4DB2-BD59-A6C34878D82A}">
                    <a16:rowId xmlns:a16="http://schemas.microsoft.com/office/drawing/2014/main" val="1357279313"/>
                  </a:ext>
                </a:extLst>
              </a:tr>
              <a:tr h="1192341">
                <a:tc>
                  <a:txBody>
                    <a:bodyPr/>
                    <a:lstStyle/>
                    <a:p>
                      <a:pPr algn="ctr"/>
                      <a:r>
                        <a:rPr lang="en-IN" dirty="0"/>
                        <a:t>Decision Tree Classifier</a:t>
                      </a:r>
                    </a:p>
                  </a:txBody>
                  <a:tcPr/>
                </a:tc>
                <a:tc>
                  <a:txBody>
                    <a:bodyPr/>
                    <a:lstStyle/>
                    <a:p>
                      <a:pPr algn="ctr"/>
                      <a:r>
                        <a:rPr lang="en-IN" dirty="0"/>
                        <a:t>87.00%</a:t>
                      </a:r>
                    </a:p>
                  </a:txBody>
                  <a:tcPr/>
                </a:tc>
                <a:tc>
                  <a:txBody>
                    <a:bodyPr/>
                    <a:lstStyle/>
                    <a:p>
                      <a:pPr algn="ctr"/>
                      <a:r>
                        <a:rPr lang="en-IN" dirty="0"/>
                        <a:t>86.95%</a:t>
                      </a:r>
                    </a:p>
                  </a:txBody>
                  <a:tcPr/>
                </a:tc>
                <a:tc>
                  <a:txBody>
                    <a:bodyPr/>
                    <a:lstStyle/>
                    <a:p>
                      <a:pPr algn="ctr"/>
                      <a:r>
                        <a:rPr lang="en-IN" dirty="0"/>
                        <a:t>86.95%</a:t>
                      </a:r>
                    </a:p>
                  </a:txBody>
                  <a:tcPr/>
                </a:tc>
                <a:extLst>
                  <a:ext uri="{0D108BD9-81ED-4DB2-BD59-A6C34878D82A}">
                    <a16:rowId xmlns:a16="http://schemas.microsoft.com/office/drawing/2014/main" val="2209525473"/>
                  </a:ext>
                </a:extLst>
              </a:tr>
              <a:tr h="1192341">
                <a:tc>
                  <a:txBody>
                    <a:bodyPr/>
                    <a:lstStyle/>
                    <a:p>
                      <a:pPr algn="ctr"/>
                      <a:r>
                        <a:rPr lang="en-IN" dirty="0"/>
                        <a:t>Random Forest Classifier</a:t>
                      </a:r>
                    </a:p>
                  </a:txBody>
                  <a:tcPr/>
                </a:tc>
                <a:tc>
                  <a:txBody>
                    <a:bodyPr/>
                    <a:lstStyle/>
                    <a:p>
                      <a:pPr algn="ctr"/>
                      <a:r>
                        <a:rPr lang="en-IN" dirty="0"/>
                        <a:t>90.00%</a:t>
                      </a:r>
                    </a:p>
                  </a:txBody>
                  <a:tcPr/>
                </a:tc>
                <a:tc>
                  <a:txBody>
                    <a:bodyPr/>
                    <a:lstStyle/>
                    <a:p>
                      <a:pPr algn="ctr"/>
                      <a:r>
                        <a:rPr lang="en-IN" dirty="0"/>
                        <a:t>89.93%</a:t>
                      </a:r>
                    </a:p>
                  </a:txBody>
                  <a:tcPr/>
                </a:tc>
                <a:tc>
                  <a:txBody>
                    <a:bodyPr/>
                    <a:lstStyle/>
                    <a:p>
                      <a:pPr algn="ctr"/>
                      <a:r>
                        <a:rPr lang="en-IN" dirty="0"/>
                        <a:t>89.90%</a:t>
                      </a:r>
                    </a:p>
                  </a:txBody>
                  <a:tcPr/>
                </a:tc>
                <a:extLst>
                  <a:ext uri="{0D108BD9-81ED-4DB2-BD59-A6C34878D82A}">
                    <a16:rowId xmlns:a16="http://schemas.microsoft.com/office/drawing/2014/main" val="4293696574"/>
                  </a:ext>
                </a:extLst>
              </a:tr>
            </a:tbl>
          </a:graphicData>
        </a:graphic>
      </p:graphicFrame>
      <p:graphicFrame>
        <p:nvGraphicFramePr>
          <p:cNvPr id="10" name="Content Placeholder 9">
            <a:extLst>
              <a:ext uri="{FF2B5EF4-FFF2-40B4-BE49-F238E27FC236}">
                <a16:creationId xmlns:a16="http://schemas.microsoft.com/office/drawing/2014/main" id="{98CBA082-FBE3-3903-F195-441EEC492C79}"/>
              </a:ext>
            </a:extLst>
          </p:cNvPr>
          <p:cNvGraphicFramePr>
            <a:graphicFrameLocks noGrp="1"/>
          </p:cNvGraphicFramePr>
          <p:nvPr>
            <p:ph sz="half" idx="2"/>
            <p:extLst>
              <p:ext uri="{D42A27DB-BD31-4B8C-83A1-F6EECF244321}">
                <p14:modId xmlns:p14="http://schemas.microsoft.com/office/powerpoint/2010/main" val="3988524921"/>
              </p:ext>
            </p:extLst>
          </p:nvPr>
        </p:nvGraphicFramePr>
        <p:xfrm>
          <a:off x="6173788" y="2087563"/>
          <a:ext cx="5094287" cy="370363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926534261"/>
      </p:ext>
    </p:extLst>
  </p:cSld>
  <p:clrMapOvr>
    <a:masterClrMapping/>
  </p:clrMapOvr>
  <mc:AlternateContent xmlns:mc="http://schemas.openxmlformats.org/markup-compatibility/2006">
    <mc:Choice xmlns:p14="http://schemas.microsoft.com/office/powerpoint/2010/main" Requires="p14">
      <p:transition spd="slow" p14:dur="3900">
        <p14:glitter pattern="hexagon"/>
      </p:transition>
    </mc:Choice>
    <mc:Fallback>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28C2C3-6F2D-3B89-64A4-A342ACEC81BB}"/>
              </a:ext>
            </a:extLst>
          </p:cNvPr>
          <p:cNvSpPr>
            <a:spLocks noGrp="1"/>
          </p:cNvSpPr>
          <p:nvPr>
            <p:ph type="title"/>
          </p:nvPr>
        </p:nvSpPr>
        <p:spPr/>
        <p:txBody>
          <a:bodyPr/>
          <a:lstStyle/>
          <a:p>
            <a:r>
              <a:rPr lang="en-IN" dirty="0"/>
              <a:t>Conclusion</a:t>
            </a:r>
          </a:p>
        </p:txBody>
      </p:sp>
      <p:sp>
        <p:nvSpPr>
          <p:cNvPr id="5" name="Content Placeholder 4">
            <a:extLst>
              <a:ext uri="{FF2B5EF4-FFF2-40B4-BE49-F238E27FC236}">
                <a16:creationId xmlns:a16="http://schemas.microsoft.com/office/drawing/2014/main" id="{7B09749F-7588-B1CD-A11A-6CD61FA54D8C}"/>
              </a:ext>
            </a:extLst>
          </p:cNvPr>
          <p:cNvSpPr>
            <a:spLocks noGrp="1"/>
          </p:cNvSpPr>
          <p:nvPr>
            <p:ph idx="1"/>
          </p:nvPr>
        </p:nvSpPr>
        <p:spPr/>
        <p:txBody>
          <a:bodyPr>
            <a:normAutofit/>
          </a:bodyPr>
          <a:lstStyle/>
          <a:p>
            <a:r>
              <a:rPr lang="en-IN" sz="2300" dirty="0"/>
              <a:t>Logistic Regression achieved the highest accuracy and recall.</a:t>
            </a:r>
          </a:p>
          <a:p>
            <a:r>
              <a:rPr lang="en-IN" sz="2300" dirty="0"/>
              <a:t>Random Forest offers a good trade-off between performance and interpretability.</a:t>
            </a:r>
          </a:p>
        </p:txBody>
      </p:sp>
    </p:spTree>
    <p:extLst>
      <p:ext uri="{BB962C8B-B14F-4D97-AF65-F5344CB8AC3E}">
        <p14:creationId xmlns:p14="http://schemas.microsoft.com/office/powerpoint/2010/main" val="309066436"/>
      </p:ext>
    </p:extLst>
  </p:cSld>
  <p:clrMapOvr>
    <a:masterClrMapping/>
  </p:clrMapOvr>
  <mc:AlternateContent xmlns:mc="http://schemas.openxmlformats.org/markup-compatibility/2006">
    <mc:Choice xmlns:p14="http://schemas.microsoft.com/office/powerpoint/2010/main" Requires="p14">
      <p:transition spd="slow" p14:dur="1750">
        <p:split orient="vert"/>
      </p:transition>
    </mc:Choice>
    <mc:Fallback>
      <p:transition spd="slow">
        <p:split orient="vert"/>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61C302C-7352-82AA-88B4-7E94C40D0773}"/>
              </a:ext>
            </a:extLst>
          </p:cNvPr>
          <p:cNvSpPr>
            <a:spLocks noGrp="1"/>
          </p:cNvSpPr>
          <p:nvPr>
            <p:ph type="ctrTitle"/>
          </p:nvPr>
        </p:nvSpPr>
        <p:spPr/>
        <p:txBody>
          <a:bodyPr>
            <a:normAutofit/>
          </a:bodyPr>
          <a:lstStyle/>
          <a:p>
            <a:r>
              <a:rPr lang="en-IN" sz="3600" dirty="0"/>
              <a:t>Thyroid cancer detection</a:t>
            </a:r>
          </a:p>
        </p:txBody>
      </p:sp>
    </p:spTree>
    <p:extLst>
      <p:ext uri="{BB962C8B-B14F-4D97-AF65-F5344CB8AC3E}">
        <p14:creationId xmlns:p14="http://schemas.microsoft.com/office/powerpoint/2010/main" val="1112571454"/>
      </p:ext>
    </p:extLst>
  </p:cSld>
  <p:clrMapOvr>
    <a:masterClrMapping/>
  </p:clrMapOvr>
  <mc:AlternateContent xmlns:mc="http://schemas.openxmlformats.org/markup-compatibility/2006">
    <mc:Choice xmlns:p14="http://schemas.microsoft.com/office/powerpoint/2010/main" Requires="p14">
      <p:transition spd="slow" p14:dur="4250">
        <p14:honeycomb/>
      </p:transition>
    </mc:Choice>
    <mc:Fallback>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9521D6-3EB4-F4BF-968D-14EF1E85228A}"/>
              </a:ext>
            </a:extLst>
          </p:cNvPr>
          <p:cNvSpPr>
            <a:spLocks noGrp="1"/>
          </p:cNvSpPr>
          <p:nvPr>
            <p:ph type="title"/>
          </p:nvPr>
        </p:nvSpPr>
        <p:spPr/>
        <p:txBody>
          <a:bodyPr/>
          <a:lstStyle/>
          <a:p>
            <a:r>
              <a:rPr lang="en-IN" dirty="0"/>
              <a:t>introduction</a:t>
            </a:r>
          </a:p>
        </p:txBody>
      </p:sp>
      <p:sp>
        <p:nvSpPr>
          <p:cNvPr id="3" name="Content Placeholder 2">
            <a:extLst>
              <a:ext uri="{FF2B5EF4-FFF2-40B4-BE49-F238E27FC236}">
                <a16:creationId xmlns:a16="http://schemas.microsoft.com/office/drawing/2014/main" id="{160C06FC-DFFC-3CE7-2816-80C5D7B0E4AB}"/>
              </a:ext>
            </a:extLst>
          </p:cNvPr>
          <p:cNvSpPr>
            <a:spLocks noGrp="1"/>
          </p:cNvSpPr>
          <p:nvPr>
            <p:ph idx="1"/>
          </p:nvPr>
        </p:nvSpPr>
        <p:spPr/>
        <p:txBody>
          <a:bodyPr>
            <a:normAutofit/>
          </a:bodyPr>
          <a:lstStyle/>
          <a:p>
            <a:pPr marL="0" indent="0">
              <a:buNone/>
            </a:pPr>
            <a:r>
              <a:rPr lang="en-US" sz="2300" dirty="0"/>
              <a:t>Thyroid cancer is one of the most common endocrine malignancies, and early detection is crucial for improving patient outcomes. This project aims to develop a machine learning pipeline that predicts thyroid cancer outcomes using clinical, demographic, and pathological features.</a:t>
            </a:r>
            <a:endParaRPr lang="en-IN" sz="2300" dirty="0"/>
          </a:p>
        </p:txBody>
      </p:sp>
    </p:spTree>
    <p:extLst>
      <p:ext uri="{BB962C8B-B14F-4D97-AF65-F5344CB8AC3E}">
        <p14:creationId xmlns:p14="http://schemas.microsoft.com/office/powerpoint/2010/main" val="2358408210"/>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wind"/>
      </p:transition>
    </mc:Choice>
    <mc:Fallback>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938673-D454-66B9-3E2D-957D81595E67}"/>
              </a:ext>
            </a:extLst>
          </p:cNvPr>
          <p:cNvSpPr>
            <a:spLocks noGrp="1"/>
          </p:cNvSpPr>
          <p:nvPr>
            <p:ph type="title"/>
          </p:nvPr>
        </p:nvSpPr>
        <p:spPr/>
        <p:txBody>
          <a:bodyPr/>
          <a:lstStyle/>
          <a:p>
            <a:r>
              <a:rPr lang="en-IN" dirty="0"/>
              <a:t>Problem statement</a:t>
            </a:r>
          </a:p>
        </p:txBody>
      </p:sp>
      <p:sp>
        <p:nvSpPr>
          <p:cNvPr id="3" name="Content Placeholder 2">
            <a:extLst>
              <a:ext uri="{FF2B5EF4-FFF2-40B4-BE49-F238E27FC236}">
                <a16:creationId xmlns:a16="http://schemas.microsoft.com/office/drawing/2014/main" id="{CE58EF24-6B46-345B-2F90-6BA2E1479A76}"/>
              </a:ext>
            </a:extLst>
          </p:cNvPr>
          <p:cNvSpPr>
            <a:spLocks noGrp="1"/>
          </p:cNvSpPr>
          <p:nvPr>
            <p:ph idx="1"/>
          </p:nvPr>
        </p:nvSpPr>
        <p:spPr/>
        <p:txBody>
          <a:bodyPr>
            <a:normAutofit/>
          </a:bodyPr>
          <a:lstStyle/>
          <a:p>
            <a:r>
              <a:rPr lang="en-IN" sz="2300" dirty="0"/>
              <a:t>Thyroid cancer is a growing global health concern.</a:t>
            </a:r>
          </a:p>
          <a:p>
            <a:r>
              <a:rPr lang="en-IN" sz="2300" dirty="0"/>
              <a:t>Early prediction can improve treatment outcomes and reduce recurrence.</a:t>
            </a:r>
          </a:p>
          <a:p>
            <a:r>
              <a:rPr lang="en-IN" sz="2300" dirty="0"/>
              <a:t>Objective :- Build a predictive model using clinical and diagnostic features.</a:t>
            </a:r>
          </a:p>
        </p:txBody>
      </p:sp>
    </p:spTree>
    <p:extLst>
      <p:ext uri="{BB962C8B-B14F-4D97-AF65-F5344CB8AC3E}">
        <p14:creationId xmlns:p14="http://schemas.microsoft.com/office/powerpoint/2010/main" val="1545537658"/>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DBEBD8-7FD9-2142-F232-A7E05BF87E0D}"/>
              </a:ext>
            </a:extLst>
          </p:cNvPr>
          <p:cNvSpPr>
            <a:spLocks noGrp="1"/>
          </p:cNvSpPr>
          <p:nvPr>
            <p:ph type="title"/>
          </p:nvPr>
        </p:nvSpPr>
        <p:spPr/>
        <p:txBody>
          <a:bodyPr/>
          <a:lstStyle/>
          <a:p>
            <a:r>
              <a:rPr lang="en-IN" dirty="0"/>
              <a:t>INTRODUCTION</a:t>
            </a:r>
          </a:p>
        </p:txBody>
      </p:sp>
      <p:sp>
        <p:nvSpPr>
          <p:cNvPr id="3" name="Content Placeholder 2">
            <a:extLst>
              <a:ext uri="{FF2B5EF4-FFF2-40B4-BE49-F238E27FC236}">
                <a16:creationId xmlns:a16="http://schemas.microsoft.com/office/drawing/2014/main" id="{3C7896DC-B1EB-0543-123F-88B28001E82D}"/>
              </a:ext>
            </a:extLst>
          </p:cNvPr>
          <p:cNvSpPr>
            <a:spLocks noGrp="1"/>
          </p:cNvSpPr>
          <p:nvPr>
            <p:ph idx="1"/>
          </p:nvPr>
        </p:nvSpPr>
        <p:spPr/>
        <p:txBody>
          <a:bodyPr>
            <a:normAutofit/>
          </a:bodyPr>
          <a:lstStyle/>
          <a:p>
            <a:pPr marL="0" indent="0">
              <a:buNone/>
            </a:pPr>
            <a:r>
              <a:rPr lang="en-IN" sz="2300" dirty="0">
                <a:ea typeface="Malgun Gothic" panose="020B0503020000020004" pitchFamily="34" charset="-127"/>
              </a:rPr>
              <a:t>Heart disease remains a leading cause of mortality worldwide. Early detection is critical for effective treatment and prevention. This project leverages machine learning to predict the likelihood of heart disease based on clinical and demographic data, offering a data-driven decisions</a:t>
            </a:r>
            <a:r>
              <a:rPr lang="en-IN" sz="2300" dirty="0">
                <a:latin typeface="Malgun Gothic" panose="020B0503020000020004" pitchFamily="34" charset="-127"/>
                <a:ea typeface="Malgun Gothic" panose="020B0503020000020004" pitchFamily="34" charset="-127"/>
              </a:rPr>
              <a:t>.</a:t>
            </a:r>
          </a:p>
        </p:txBody>
      </p:sp>
    </p:spTree>
    <p:extLst>
      <p:ext uri="{BB962C8B-B14F-4D97-AF65-F5344CB8AC3E}">
        <p14:creationId xmlns:p14="http://schemas.microsoft.com/office/powerpoint/2010/main" val="819928062"/>
      </p:ext>
    </p:extLst>
  </p:cSld>
  <p:clrMapOvr>
    <a:masterClrMapping/>
  </p:clrMapOvr>
  <mc:AlternateContent xmlns:mc="http://schemas.openxmlformats.org/markup-compatibility/2006">
    <mc:Choice xmlns:p14="http://schemas.microsoft.com/office/powerpoint/2010/main" Requires="p14">
      <p:transition spd="slow" p14:dur="1750">
        <p:split dir="in"/>
      </p:transition>
    </mc:Choice>
    <mc:Fallback>
      <p:transition spd="slow">
        <p:split dir="in"/>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16F174-4498-A81A-1126-14D9257A284C}"/>
              </a:ext>
            </a:extLst>
          </p:cNvPr>
          <p:cNvSpPr>
            <a:spLocks noGrp="1"/>
          </p:cNvSpPr>
          <p:nvPr>
            <p:ph type="title"/>
          </p:nvPr>
        </p:nvSpPr>
        <p:spPr/>
        <p:txBody>
          <a:bodyPr/>
          <a:lstStyle/>
          <a:p>
            <a:r>
              <a:rPr lang="en-IN" dirty="0"/>
              <a:t>Dataset overview</a:t>
            </a:r>
          </a:p>
        </p:txBody>
      </p:sp>
      <p:sp>
        <p:nvSpPr>
          <p:cNvPr id="3" name="Content Placeholder 2">
            <a:extLst>
              <a:ext uri="{FF2B5EF4-FFF2-40B4-BE49-F238E27FC236}">
                <a16:creationId xmlns:a16="http://schemas.microsoft.com/office/drawing/2014/main" id="{DBDAA660-5296-20E3-30E8-ED13A8233024}"/>
              </a:ext>
            </a:extLst>
          </p:cNvPr>
          <p:cNvSpPr>
            <a:spLocks noGrp="1"/>
          </p:cNvSpPr>
          <p:nvPr>
            <p:ph idx="1"/>
          </p:nvPr>
        </p:nvSpPr>
        <p:spPr>
          <a:xfrm>
            <a:off x="913795" y="2096064"/>
            <a:ext cx="5182205" cy="3695136"/>
          </a:xfrm>
        </p:spPr>
        <p:txBody>
          <a:bodyPr>
            <a:normAutofit/>
          </a:bodyPr>
          <a:lstStyle/>
          <a:p>
            <a:r>
              <a:rPr lang="en-IN" sz="2300" dirty="0"/>
              <a:t>Clinical dataset with patient demographics, diagnostic history, and cancer staging</a:t>
            </a:r>
          </a:p>
          <a:p>
            <a:r>
              <a:rPr lang="en-IN" sz="2300" dirty="0"/>
              <a:t>Removed duplicate rows to ensure data integrity</a:t>
            </a:r>
          </a:p>
          <a:p>
            <a:r>
              <a:rPr lang="en-IN" sz="2300" dirty="0"/>
              <a:t>Converted ‘Age’ into categorical bins for better interpretability</a:t>
            </a:r>
          </a:p>
        </p:txBody>
      </p:sp>
      <p:pic>
        <p:nvPicPr>
          <p:cNvPr id="5" name="Picture 4">
            <a:extLst>
              <a:ext uri="{FF2B5EF4-FFF2-40B4-BE49-F238E27FC236}">
                <a16:creationId xmlns:a16="http://schemas.microsoft.com/office/drawing/2014/main" id="{3B380AD7-D551-0C12-12CF-A9E6AD313D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85286" y="2096064"/>
            <a:ext cx="3238952" cy="2876951"/>
          </a:xfrm>
          <a:prstGeom prst="rect">
            <a:avLst/>
          </a:prstGeom>
        </p:spPr>
      </p:pic>
    </p:spTree>
    <p:extLst>
      <p:ext uri="{BB962C8B-B14F-4D97-AF65-F5344CB8AC3E}">
        <p14:creationId xmlns:p14="http://schemas.microsoft.com/office/powerpoint/2010/main" val="1187808736"/>
      </p:ext>
    </p:extLst>
  </p:cSld>
  <p:clrMapOvr>
    <a:masterClrMapping/>
  </p:clrMapOvr>
  <mc:AlternateContent xmlns:mc="http://schemas.openxmlformats.org/markup-compatibility/2006">
    <mc:Choice xmlns:p14="http://schemas.microsoft.com/office/powerpoint/2010/main" Requires="p14">
      <p:transition spd="slow" p14:dur="2500">
        <p:checker/>
      </p:transition>
    </mc:Choice>
    <mc:Fallback>
      <p:transition spd="slow">
        <p:checker/>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D40CEF-E6A0-A2D4-43B4-2ECDCD25F930}"/>
              </a:ext>
            </a:extLst>
          </p:cNvPr>
          <p:cNvSpPr>
            <a:spLocks noGrp="1"/>
          </p:cNvSpPr>
          <p:nvPr>
            <p:ph type="title"/>
          </p:nvPr>
        </p:nvSpPr>
        <p:spPr/>
        <p:txBody>
          <a:bodyPr/>
          <a:lstStyle/>
          <a:p>
            <a:r>
              <a:rPr lang="en-IN" dirty="0"/>
              <a:t>Feature engineering</a:t>
            </a:r>
          </a:p>
        </p:txBody>
      </p:sp>
      <p:sp>
        <p:nvSpPr>
          <p:cNvPr id="3" name="Content Placeholder 2">
            <a:extLst>
              <a:ext uri="{FF2B5EF4-FFF2-40B4-BE49-F238E27FC236}">
                <a16:creationId xmlns:a16="http://schemas.microsoft.com/office/drawing/2014/main" id="{6DB8289F-36CD-04FE-12CB-D3A6E341AE1C}"/>
              </a:ext>
            </a:extLst>
          </p:cNvPr>
          <p:cNvSpPr>
            <a:spLocks noGrp="1"/>
          </p:cNvSpPr>
          <p:nvPr>
            <p:ph idx="1"/>
          </p:nvPr>
        </p:nvSpPr>
        <p:spPr/>
        <p:txBody>
          <a:bodyPr/>
          <a:lstStyle/>
          <a:p>
            <a:r>
              <a:rPr lang="en-IN" sz="2300" dirty="0"/>
              <a:t>Ordinal Encoding applied to </a:t>
            </a:r>
            <a:r>
              <a:rPr lang="en-IN" dirty="0"/>
              <a:t>:-</a:t>
            </a:r>
          </a:p>
          <a:p>
            <a:pPr lvl="1">
              <a:buFont typeface="Wingdings" panose="05000000000000000000" pitchFamily="2" charset="2"/>
              <a:buChar char="v"/>
            </a:pPr>
            <a:r>
              <a:rPr lang="en-IN" dirty="0"/>
              <a:t> </a:t>
            </a:r>
            <a:r>
              <a:rPr lang="en-IN" sz="2000" dirty="0"/>
              <a:t>Gender, Smoking, Hx Smoking, Hx Radiotherapy</a:t>
            </a:r>
          </a:p>
          <a:p>
            <a:pPr lvl="1">
              <a:buFont typeface="Wingdings" panose="05000000000000000000" pitchFamily="2" charset="2"/>
              <a:buChar char="v"/>
            </a:pPr>
            <a:r>
              <a:rPr lang="en-IN" sz="2000" dirty="0"/>
              <a:t> Thyroid Function, Physical Examination, Adenopathy</a:t>
            </a:r>
          </a:p>
          <a:p>
            <a:pPr lvl="1">
              <a:buFont typeface="Wingdings" panose="05000000000000000000" pitchFamily="2" charset="2"/>
              <a:buChar char="v"/>
            </a:pPr>
            <a:r>
              <a:rPr lang="en-IN" sz="2000" dirty="0"/>
              <a:t> Pathology, Focality, Risk, T, N, M, Stage, Response, Recurred</a:t>
            </a:r>
          </a:p>
          <a:p>
            <a:r>
              <a:rPr lang="en-IN" sz="2300" dirty="0"/>
              <a:t>Age converted into categorical feature</a:t>
            </a:r>
          </a:p>
        </p:txBody>
      </p:sp>
    </p:spTree>
    <p:extLst>
      <p:ext uri="{BB962C8B-B14F-4D97-AF65-F5344CB8AC3E}">
        <p14:creationId xmlns:p14="http://schemas.microsoft.com/office/powerpoint/2010/main" val="997514709"/>
      </p:ext>
    </p:extLst>
  </p:cSld>
  <p:clrMapOvr>
    <a:masterClrMapping/>
  </p:clrMapOvr>
  <mc:AlternateContent xmlns:mc="http://schemas.openxmlformats.org/markup-compatibility/2006">
    <mc:Choice xmlns:p14="http://schemas.microsoft.com/office/powerpoint/2010/main" Requires="p14">
      <p:transition spd="slow" p14:dur="1750">
        <p14:prism dir="u" isInverted="1"/>
      </p:transition>
    </mc:Choice>
    <mc:Fallback>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C4563B-8BBC-452A-7EEA-93E41EB7BDDA}"/>
              </a:ext>
            </a:extLst>
          </p:cNvPr>
          <p:cNvSpPr>
            <a:spLocks noGrp="1"/>
          </p:cNvSpPr>
          <p:nvPr>
            <p:ph type="title"/>
          </p:nvPr>
        </p:nvSpPr>
        <p:spPr/>
        <p:txBody>
          <a:bodyPr/>
          <a:lstStyle/>
          <a:p>
            <a:r>
              <a:rPr lang="en-IN" dirty="0"/>
              <a:t>Modelling approaches</a:t>
            </a:r>
          </a:p>
        </p:txBody>
      </p:sp>
      <p:sp>
        <p:nvSpPr>
          <p:cNvPr id="3" name="Content Placeholder 2">
            <a:extLst>
              <a:ext uri="{FF2B5EF4-FFF2-40B4-BE49-F238E27FC236}">
                <a16:creationId xmlns:a16="http://schemas.microsoft.com/office/drawing/2014/main" id="{8D411FEB-4456-87A9-B650-17EBBDC06615}"/>
              </a:ext>
            </a:extLst>
          </p:cNvPr>
          <p:cNvSpPr>
            <a:spLocks noGrp="1"/>
          </p:cNvSpPr>
          <p:nvPr>
            <p:ph idx="1"/>
          </p:nvPr>
        </p:nvSpPr>
        <p:spPr/>
        <p:txBody>
          <a:bodyPr>
            <a:normAutofit lnSpcReduction="10000"/>
          </a:bodyPr>
          <a:lstStyle/>
          <a:p>
            <a:r>
              <a:rPr lang="en-IN" sz="2300" dirty="0"/>
              <a:t>Decision Tree Classifier :- It is a supervised learning algorithm that uses a tree-like structure to classify data instances based on their feature values.</a:t>
            </a:r>
          </a:p>
          <a:p>
            <a:r>
              <a:rPr lang="en-IN" sz="2300" dirty="0"/>
              <a:t>Random Forest classifier :- It is a machine learning algorithm that uses an ensemble of decision trees to classify data. It works by building multiple decision trees on random subsets of the data and features.</a:t>
            </a:r>
          </a:p>
          <a:p>
            <a:r>
              <a:rPr lang="en-IN" sz="2300" dirty="0"/>
              <a:t>Gradient Boosting Classifier :- It is a powerful machine learning algorithm used for classification tasks. It works by sequentially combining multiple weak learners to create a strong predictive model.</a:t>
            </a:r>
          </a:p>
          <a:p>
            <a:endParaRPr lang="en-IN" sz="2300" dirty="0"/>
          </a:p>
        </p:txBody>
      </p:sp>
    </p:spTree>
    <p:extLst>
      <p:ext uri="{BB962C8B-B14F-4D97-AF65-F5344CB8AC3E}">
        <p14:creationId xmlns:p14="http://schemas.microsoft.com/office/powerpoint/2010/main" val="343786752"/>
      </p:ext>
    </p:extLst>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C1B00-4AA7-A02B-1921-F85F13DB90BB}"/>
              </a:ext>
            </a:extLst>
          </p:cNvPr>
          <p:cNvSpPr>
            <a:spLocks noGrp="1"/>
          </p:cNvSpPr>
          <p:nvPr>
            <p:ph type="title"/>
          </p:nvPr>
        </p:nvSpPr>
        <p:spPr/>
        <p:txBody>
          <a:bodyPr/>
          <a:lstStyle/>
          <a:p>
            <a:r>
              <a:rPr lang="en-IN" dirty="0"/>
              <a:t>Decision tree &amp; random Forest results</a:t>
            </a:r>
          </a:p>
        </p:txBody>
      </p:sp>
      <p:sp>
        <p:nvSpPr>
          <p:cNvPr id="3" name="Content Placeholder 2">
            <a:extLst>
              <a:ext uri="{FF2B5EF4-FFF2-40B4-BE49-F238E27FC236}">
                <a16:creationId xmlns:a16="http://schemas.microsoft.com/office/drawing/2014/main" id="{CA5C6E2C-12CE-DA37-9B01-73A9D677BEFB}"/>
              </a:ext>
            </a:extLst>
          </p:cNvPr>
          <p:cNvSpPr>
            <a:spLocks noGrp="1"/>
          </p:cNvSpPr>
          <p:nvPr>
            <p:ph idx="1"/>
          </p:nvPr>
        </p:nvSpPr>
        <p:spPr>
          <a:xfrm>
            <a:off x="913795" y="2096064"/>
            <a:ext cx="5182205" cy="3695136"/>
          </a:xfrm>
        </p:spPr>
        <p:txBody>
          <a:bodyPr>
            <a:normAutofit/>
          </a:bodyPr>
          <a:lstStyle/>
          <a:p>
            <a:r>
              <a:rPr lang="en-IN" sz="2300" dirty="0"/>
              <a:t>Accuracy :- 97.26%</a:t>
            </a:r>
          </a:p>
          <a:p>
            <a:r>
              <a:rPr lang="en-IN" sz="2300" dirty="0"/>
              <a:t>Precision :- 100%</a:t>
            </a:r>
          </a:p>
          <a:p>
            <a:r>
              <a:rPr lang="en-IN" sz="2300" dirty="0"/>
              <a:t>Recall :- 88.89%</a:t>
            </a:r>
          </a:p>
          <a:p>
            <a:pPr marL="0" indent="0">
              <a:buNone/>
            </a:pPr>
            <a:r>
              <a:rPr lang="en-IN" sz="2300" dirty="0"/>
              <a:t>Insight :- Both models achieved perfect precision, but recall could be improved. </a:t>
            </a:r>
          </a:p>
        </p:txBody>
      </p:sp>
      <p:pic>
        <p:nvPicPr>
          <p:cNvPr id="5" name="Picture 4">
            <a:extLst>
              <a:ext uri="{FF2B5EF4-FFF2-40B4-BE49-F238E27FC236}">
                <a16:creationId xmlns:a16="http://schemas.microsoft.com/office/drawing/2014/main" id="{C727CE21-576B-CBFA-E809-EF0AD2F3EF1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71023" y="2096064"/>
            <a:ext cx="4896533" cy="3867690"/>
          </a:xfrm>
          <a:prstGeom prst="rect">
            <a:avLst/>
          </a:prstGeom>
        </p:spPr>
      </p:pic>
    </p:spTree>
    <p:extLst>
      <p:ext uri="{BB962C8B-B14F-4D97-AF65-F5344CB8AC3E}">
        <p14:creationId xmlns:p14="http://schemas.microsoft.com/office/powerpoint/2010/main" val="4141572361"/>
      </p:ext>
    </p:extLst>
  </p:cSld>
  <p:clrMapOvr>
    <a:masterClrMapping/>
  </p:clrMapOvr>
  <mc:AlternateContent xmlns:mc="http://schemas.openxmlformats.org/markup-compatibility/2006">
    <mc:Choice xmlns:p14="http://schemas.microsoft.com/office/powerpoint/2010/main" Requires="p14">
      <p:transition spd="slow" p14:dur="2000">
        <p14:ferris dir="l"/>
      </p:transition>
    </mc:Choice>
    <mc:Fallback>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BF7E02-E938-7915-79DE-3E747F2C96D4}"/>
              </a:ext>
            </a:extLst>
          </p:cNvPr>
          <p:cNvSpPr>
            <a:spLocks noGrp="1"/>
          </p:cNvSpPr>
          <p:nvPr>
            <p:ph type="title"/>
          </p:nvPr>
        </p:nvSpPr>
        <p:spPr/>
        <p:txBody>
          <a:bodyPr/>
          <a:lstStyle/>
          <a:p>
            <a:r>
              <a:rPr lang="en-IN" dirty="0"/>
              <a:t>Gradient boosting results</a:t>
            </a:r>
          </a:p>
        </p:txBody>
      </p:sp>
      <p:sp>
        <p:nvSpPr>
          <p:cNvPr id="3" name="Content Placeholder 2">
            <a:extLst>
              <a:ext uri="{FF2B5EF4-FFF2-40B4-BE49-F238E27FC236}">
                <a16:creationId xmlns:a16="http://schemas.microsoft.com/office/drawing/2014/main" id="{74FD0D98-8CB6-BD79-824F-972F6005F8A1}"/>
              </a:ext>
            </a:extLst>
          </p:cNvPr>
          <p:cNvSpPr>
            <a:spLocks noGrp="1"/>
          </p:cNvSpPr>
          <p:nvPr>
            <p:ph idx="1"/>
          </p:nvPr>
        </p:nvSpPr>
        <p:spPr>
          <a:xfrm>
            <a:off x="913795" y="2096064"/>
            <a:ext cx="5182205" cy="3695136"/>
          </a:xfrm>
        </p:spPr>
        <p:txBody>
          <a:bodyPr>
            <a:normAutofit/>
          </a:bodyPr>
          <a:lstStyle/>
          <a:p>
            <a:r>
              <a:rPr lang="en-IN" sz="2300" dirty="0"/>
              <a:t>Accuracy :- 98.63%</a:t>
            </a:r>
          </a:p>
          <a:p>
            <a:r>
              <a:rPr lang="en-IN" sz="2300" dirty="0"/>
              <a:t>Precision :- 100%</a:t>
            </a:r>
          </a:p>
          <a:p>
            <a:r>
              <a:rPr lang="en-IN" sz="2300" dirty="0"/>
              <a:t>Recall :- 94.45%</a:t>
            </a:r>
          </a:p>
          <a:p>
            <a:pPr marL="0" indent="0">
              <a:buNone/>
            </a:pPr>
            <a:r>
              <a:rPr lang="en-IN" sz="2300" dirty="0"/>
              <a:t>Insight :- Best overall performance-high precision and improved recall.</a:t>
            </a:r>
          </a:p>
          <a:p>
            <a:pPr marL="0" indent="0">
              <a:buNone/>
            </a:pPr>
            <a:endParaRPr lang="en-IN" sz="2300" dirty="0"/>
          </a:p>
        </p:txBody>
      </p:sp>
      <p:pic>
        <p:nvPicPr>
          <p:cNvPr id="5" name="Picture 4">
            <a:extLst>
              <a:ext uri="{FF2B5EF4-FFF2-40B4-BE49-F238E27FC236}">
                <a16:creationId xmlns:a16="http://schemas.microsoft.com/office/drawing/2014/main" id="{19A2B5F1-435A-75DE-31F3-F4407C549D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51970" y="2096064"/>
            <a:ext cx="4915586" cy="3801005"/>
          </a:xfrm>
          <a:prstGeom prst="rect">
            <a:avLst/>
          </a:prstGeom>
        </p:spPr>
      </p:pic>
    </p:spTree>
    <p:extLst>
      <p:ext uri="{BB962C8B-B14F-4D97-AF65-F5344CB8AC3E}">
        <p14:creationId xmlns:p14="http://schemas.microsoft.com/office/powerpoint/2010/main" val="46486134"/>
      </p:ext>
    </p:extLst>
  </p:cSld>
  <p:clrMapOvr>
    <a:masterClrMapping/>
  </p:clrMapOvr>
  <mc:AlternateContent xmlns:mc="http://schemas.openxmlformats.org/markup-compatibility/2006">
    <mc:Choice xmlns:p14="http://schemas.microsoft.com/office/powerpoint/2010/main" Requires="p14">
      <p:transition spd="slow" p14:dur="1250">
        <p14:flythrough/>
      </p:transition>
    </mc:Choice>
    <mc:Fallback>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522ABE3-BC9B-EBBD-AD38-EB12247972EB}"/>
              </a:ext>
            </a:extLst>
          </p:cNvPr>
          <p:cNvSpPr>
            <a:spLocks noGrp="1"/>
          </p:cNvSpPr>
          <p:nvPr>
            <p:ph type="title"/>
          </p:nvPr>
        </p:nvSpPr>
        <p:spPr/>
        <p:txBody>
          <a:bodyPr/>
          <a:lstStyle/>
          <a:p>
            <a:r>
              <a:rPr lang="en-IN" dirty="0"/>
              <a:t>Model comparison</a:t>
            </a:r>
          </a:p>
        </p:txBody>
      </p:sp>
      <p:graphicFrame>
        <p:nvGraphicFramePr>
          <p:cNvPr id="7" name="Content Placeholder 6">
            <a:extLst>
              <a:ext uri="{FF2B5EF4-FFF2-40B4-BE49-F238E27FC236}">
                <a16:creationId xmlns:a16="http://schemas.microsoft.com/office/drawing/2014/main" id="{CD5073A8-8929-E105-2947-E1CFEFB7DC73}"/>
              </a:ext>
            </a:extLst>
          </p:cNvPr>
          <p:cNvGraphicFramePr>
            <a:graphicFrameLocks noGrp="1"/>
          </p:cNvGraphicFramePr>
          <p:nvPr>
            <p:ph sz="half" idx="1"/>
            <p:extLst>
              <p:ext uri="{D42A27DB-BD31-4B8C-83A1-F6EECF244321}">
                <p14:modId xmlns:p14="http://schemas.microsoft.com/office/powerpoint/2010/main" val="3700080938"/>
              </p:ext>
            </p:extLst>
          </p:nvPr>
        </p:nvGraphicFramePr>
        <p:xfrm>
          <a:off x="930442" y="2087562"/>
          <a:ext cx="5089358" cy="3702881"/>
        </p:xfrm>
        <a:graphic>
          <a:graphicData uri="http://schemas.openxmlformats.org/drawingml/2006/table">
            <a:tbl>
              <a:tblPr firstRow="1" bandRow="1">
                <a:tableStyleId>{5C22544A-7EE6-4342-B048-85BDC9FD1C3A}</a:tableStyleId>
              </a:tblPr>
              <a:tblGrid>
                <a:gridCol w="1260308">
                  <a:extLst>
                    <a:ext uri="{9D8B030D-6E8A-4147-A177-3AD203B41FA5}">
                      <a16:colId xmlns:a16="http://schemas.microsoft.com/office/drawing/2014/main" val="1881544981"/>
                    </a:ext>
                  </a:extLst>
                </a:gridCol>
                <a:gridCol w="1276350">
                  <a:extLst>
                    <a:ext uri="{9D8B030D-6E8A-4147-A177-3AD203B41FA5}">
                      <a16:colId xmlns:a16="http://schemas.microsoft.com/office/drawing/2014/main" val="2748436230"/>
                    </a:ext>
                  </a:extLst>
                </a:gridCol>
                <a:gridCol w="1276350">
                  <a:extLst>
                    <a:ext uri="{9D8B030D-6E8A-4147-A177-3AD203B41FA5}">
                      <a16:colId xmlns:a16="http://schemas.microsoft.com/office/drawing/2014/main" val="3367793322"/>
                    </a:ext>
                  </a:extLst>
                </a:gridCol>
                <a:gridCol w="1276350">
                  <a:extLst>
                    <a:ext uri="{9D8B030D-6E8A-4147-A177-3AD203B41FA5}">
                      <a16:colId xmlns:a16="http://schemas.microsoft.com/office/drawing/2014/main" val="2410031781"/>
                    </a:ext>
                  </a:extLst>
                </a:gridCol>
              </a:tblGrid>
              <a:tr h="440963">
                <a:tc>
                  <a:txBody>
                    <a:bodyPr/>
                    <a:lstStyle/>
                    <a:p>
                      <a:pPr algn="ctr"/>
                      <a:r>
                        <a:rPr lang="en-IN" dirty="0"/>
                        <a:t>Model</a:t>
                      </a:r>
                    </a:p>
                  </a:txBody>
                  <a:tcPr/>
                </a:tc>
                <a:tc>
                  <a:txBody>
                    <a:bodyPr/>
                    <a:lstStyle/>
                    <a:p>
                      <a:pPr algn="ctr"/>
                      <a:r>
                        <a:rPr lang="en-IN" dirty="0"/>
                        <a:t>Accuracy</a:t>
                      </a:r>
                    </a:p>
                  </a:txBody>
                  <a:tcPr/>
                </a:tc>
                <a:tc>
                  <a:txBody>
                    <a:bodyPr/>
                    <a:lstStyle/>
                    <a:p>
                      <a:pPr algn="ctr"/>
                      <a:r>
                        <a:rPr lang="en-IN" dirty="0"/>
                        <a:t>Precision</a:t>
                      </a:r>
                    </a:p>
                  </a:txBody>
                  <a:tcPr/>
                </a:tc>
                <a:tc>
                  <a:txBody>
                    <a:bodyPr/>
                    <a:lstStyle/>
                    <a:p>
                      <a:pPr algn="ctr"/>
                      <a:r>
                        <a:rPr lang="en-IN" dirty="0"/>
                        <a:t>Recall</a:t>
                      </a:r>
                    </a:p>
                  </a:txBody>
                  <a:tcPr/>
                </a:tc>
                <a:extLst>
                  <a:ext uri="{0D108BD9-81ED-4DB2-BD59-A6C34878D82A}">
                    <a16:rowId xmlns:a16="http://schemas.microsoft.com/office/drawing/2014/main" val="2515198432"/>
                  </a:ext>
                </a:extLst>
              </a:tr>
              <a:tr h="1087306">
                <a:tc>
                  <a:txBody>
                    <a:bodyPr/>
                    <a:lstStyle/>
                    <a:p>
                      <a:pPr algn="ctr"/>
                      <a:r>
                        <a:rPr lang="en-IN" dirty="0"/>
                        <a:t>Decision Tree Classifier</a:t>
                      </a:r>
                    </a:p>
                  </a:txBody>
                  <a:tcPr/>
                </a:tc>
                <a:tc>
                  <a:txBody>
                    <a:bodyPr/>
                    <a:lstStyle/>
                    <a:p>
                      <a:pPr algn="ctr"/>
                      <a:r>
                        <a:rPr lang="en-IN" dirty="0"/>
                        <a:t>97.26%</a:t>
                      </a:r>
                    </a:p>
                  </a:txBody>
                  <a:tcPr/>
                </a:tc>
                <a:tc>
                  <a:txBody>
                    <a:bodyPr/>
                    <a:lstStyle/>
                    <a:p>
                      <a:pPr algn="ctr"/>
                      <a:r>
                        <a:rPr lang="en-IN" dirty="0"/>
                        <a:t>100%</a:t>
                      </a:r>
                    </a:p>
                  </a:txBody>
                  <a:tcPr/>
                </a:tc>
                <a:tc>
                  <a:txBody>
                    <a:bodyPr/>
                    <a:lstStyle/>
                    <a:p>
                      <a:pPr algn="ctr"/>
                      <a:r>
                        <a:rPr lang="en-IN" dirty="0"/>
                        <a:t>88.89%</a:t>
                      </a:r>
                    </a:p>
                  </a:txBody>
                  <a:tcPr/>
                </a:tc>
                <a:extLst>
                  <a:ext uri="{0D108BD9-81ED-4DB2-BD59-A6C34878D82A}">
                    <a16:rowId xmlns:a16="http://schemas.microsoft.com/office/drawing/2014/main" val="1890446982"/>
                  </a:ext>
                </a:extLst>
              </a:tr>
              <a:tr h="1087306">
                <a:tc>
                  <a:txBody>
                    <a:bodyPr/>
                    <a:lstStyle/>
                    <a:p>
                      <a:pPr algn="ctr"/>
                      <a:r>
                        <a:rPr lang="en-IN" dirty="0"/>
                        <a:t>Random Forest Classifier</a:t>
                      </a:r>
                    </a:p>
                  </a:txBody>
                  <a:tcPr/>
                </a:tc>
                <a:tc>
                  <a:txBody>
                    <a:bodyPr/>
                    <a:lstStyle/>
                    <a:p>
                      <a:pPr algn="ctr"/>
                      <a:r>
                        <a:rPr lang="en-IN" dirty="0"/>
                        <a:t>97.26%</a:t>
                      </a:r>
                    </a:p>
                  </a:txBody>
                  <a:tcPr/>
                </a:tc>
                <a:tc>
                  <a:txBody>
                    <a:bodyPr/>
                    <a:lstStyle/>
                    <a:p>
                      <a:pPr algn="ctr"/>
                      <a:r>
                        <a:rPr lang="en-IN" dirty="0"/>
                        <a:t>100%</a:t>
                      </a:r>
                    </a:p>
                  </a:txBody>
                  <a:tcPr/>
                </a:tc>
                <a:tc>
                  <a:txBody>
                    <a:bodyPr/>
                    <a:lstStyle/>
                    <a:p>
                      <a:pPr algn="ctr"/>
                      <a:r>
                        <a:rPr lang="en-IN" dirty="0"/>
                        <a:t>88.89%</a:t>
                      </a:r>
                    </a:p>
                  </a:txBody>
                  <a:tcPr/>
                </a:tc>
                <a:extLst>
                  <a:ext uri="{0D108BD9-81ED-4DB2-BD59-A6C34878D82A}">
                    <a16:rowId xmlns:a16="http://schemas.microsoft.com/office/drawing/2014/main" val="12296680"/>
                  </a:ext>
                </a:extLst>
              </a:tr>
              <a:tr h="1087306">
                <a:tc>
                  <a:txBody>
                    <a:bodyPr/>
                    <a:lstStyle/>
                    <a:p>
                      <a:pPr algn="ctr"/>
                      <a:r>
                        <a:rPr lang="en-IN" dirty="0"/>
                        <a:t>Gradient Boosting Classifier</a:t>
                      </a:r>
                    </a:p>
                  </a:txBody>
                  <a:tcPr/>
                </a:tc>
                <a:tc>
                  <a:txBody>
                    <a:bodyPr/>
                    <a:lstStyle/>
                    <a:p>
                      <a:pPr algn="ctr"/>
                      <a:r>
                        <a:rPr lang="en-IN" dirty="0"/>
                        <a:t>98.63%</a:t>
                      </a:r>
                    </a:p>
                  </a:txBody>
                  <a:tcPr/>
                </a:tc>
                <a:tc>
                  <a:txBody>
                    <a:bodyPr/>
                    <a:lstStyle/>
                    <a:p>
                      <a:pPr algn="ctr"/>
                      <a:r>
                        <a:rPr lang="en-IN" dirty="0"/>
                        <a:t>100%</a:t>
                      </a:r>
                    </a:p>
                  </a:txBody>
                  <a:tcPr/>
                </a:tc>
                <a:tc>
                  <a:txBody>
                    <a:bodyPr/>
                    <a:lstStyle/>
                    <a:p>
                      <a:pPr algn="ctr"/>
                      <a:r>
                        <a:rPr lang="en-IN" dirty="0"/>
                        <a:t>94.45%</a:t>
                      </a:r>
                    </a:p>
                  </a:txBody>
                  <a:tcPr/>
                </a:tc>
                <a:extLst>
                  <a:ext uri="{0D108BD9-81ED-4DB2-BD59-A6C34878D82A}">
                    <a16:rowId xmlns:a16="http://schemas.microsoft.com/office/drawing/2014/main" val="2809553291"/>
                  </a:ext>
                </a:extLst>
              </a:tr>
            </a:tbl>
          </a:graphicData>
        </a:graphic>
      </p:graphicFrame>
      <p:graphicFrame>
        <p:nvGraphicFramePr>
          <p:cNvPr id="10" name="Content Placeholder 9">
            <a:extLst>
              <a:ext uri="{FF2B5EF4-FFF2-40B4-BE49-F238E27FC236}">
                <a16:creationId xmlns:a16="http://schemas.microsoft.com/office/drawing/2014/main" id="{554221A5-905B-3D8A-AAD8-648AD01A5C64}"/>
              </a:ext>
            </a:extLst>
          </p:cNvPr>
          <p:cNvGraphicFramePr>
            <a:graphicFrameLocks noGrp="1"/>
          </p:cNvGraphicFramePr>
          <p:nvPr>
            <p:ph sz="half" idx="2"/>
            <p:extLst>
              <p:ext uri="{D42A27DB-BD31-4B8C-83A1-F6EECF244321}">
                <p14:modId xmlns:p14="http://schemas.microsoft.com/office/powerpoint/2010/main" val="3058213884"/>
              </p:ext>
            </p:extLst>
          </p:nvPr>
        </p:nvGraphicFramePr>
        <p:xfrm>
          <a:off x="6173788" y="2087563"/>
          <a:ext cx="5094287" cy="370363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515882367"/>
      </p:ext>
    </p:extLst>
  </p:cSld>
  <p:clrMapOvr>
    <a:masterClrMapping/>
  </p:clrMapOvr>
  <mc:AlternateContent xmlns:mc="http://schemas.openxmlformats.org/markup-compatibility/2006">
    <mc:Choice xmlns:p14="http://schemas.microsoft.com/office/powerpoint/2010/main" Requires="p14">
      <p:transition spd="slow" p14:dur="1750">
        <p14:prism dir="d" isContent="1" isInverted="1"/>
      </p:transition>
    </mc:Choice>
    <mc:Fallback>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84C6650-E007-BEFB-0C53-9A4A08787159}"/>
              </a:ext>
            </a:extLst>
          </p:cNvPr>
          <p:cNvSpPr>
            <a:spLocks noGrp="1"/>
          </p:cNvSpPr>
          <p:nvPr>
            <p:ph type="title"/>
          </p:nvPr>
        </p:nvSpPr>
        <p:spPr/>
        <p:txBody>
          <a:bodyPr/>
          <a:lstStyle/>
          <a:p>
            <a:r>
              <a:rPr lang="en-IN" dirty="0"/>
              <a:t>conclusion</a:t>
            </a:r>
          </a:p>
        </p:txBody>
      </p:sp>
      <p:sp>
        <p:nvSpPr>
          <p:cNvPr id="6" name="Content Placeholder 5">
            <a:extLst>
              <a:ext uri="{FF2B5EF4-FFF2-40B4-BE49-F238E27FC236}">
                <a16:creationId xmlns:a16="http://schemas.microsoft.com/office/drawing/2014/main" id="{D5608669-0BD3-96E4-B257-1F0E4AB9696F}"/>
              </a:ext>
            </a:extLst>
          </p:cNvPr>
          <p:cNvSpPr>
            <a:spLocks noGrp="1"/>
          </p:cNvSpPr>
          <p:nvPr>
            <p:ph idx="1"/>
          </p:nvPr>
        </p:nvSpPr>
        <p:spPr/>
        <p:txBody>
          <a:bodyPr>
            <a:normAutofit/>
          </a:bodyPr>
          <a:lstStyle/>
          <a:p>
            <a:r>
              <a:rPr lang="en-IN" sz="2300" dirty="0"/>
              <a:t>Gradient Boosting delivered the best balance of precision and recall</a:t>
            </a:r>
          </a:p>
          <a:p>
            <a:r>
              <a:rPr lang="en-IN" sz="2300" dirty="0"/>
              <a:t>Feature encoding and age binning improved model interpretability</a:t>
            </a:r>
          </a:p>
        </p:txBody>
      </p:sp>
    </p:spTree>
    <p:extLst>
      <p:ext uri="{BB962C8B-B14F-4D97-AF65-F5344CB8AC3E}">
        <p14:creationId xmlns:p14="http://schemas.microsoft.com/office/powerpoint/2010/main" val="4052340954"/>
      </p:ext>
    </p:extLst>
  </p:cSld>
  <p:clrMapOvr>
    <a:masterClrMapping/>
  </p:clrMapOvr>
  <mc:AlternateContent xmlns:mc="http://schemas.openxmlformats.org/markup-compatibility/2006">
    <mc:Choice xmlns:p14="http://schemas.microsoft.com/office/powerpoint/2010/main" Requires="p14">
      <p:transition spd="slow" p14:dur="1500">
        <p:cover/>
      </p:transition>
    </mc:Choice>
    <mc:Fallback>
      <p:transition spd="slow">
        <p:cover/>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10047B0-B183-611B-BC5B-B84F762F8E5C}"/>
              </a:ext>
            </a:extLst>
          </p:cNvPr>
          <p:cNvSpPr>
            <a:spLocks noGrp="1"/>
          </p:cNvSpPr>
          <p:nvPr>
            <p:ph type="ctrTitle"/>
          </p:nvPr>
        </p:nvSpPr>
        <p:spPr/>
        <p:txBody>
          <a:bodyPr/>
          <a:lstStyle/>
          <a:p>
            <a:r>
              <a:rPr lang="en-IN" dirty="0"/>
              <a:t>Thank you</a:t>
            </a:r>
          </a:p>
        </p:txBody>
      </p:sp>
    </p:spTree>
    <p:extLst>
      <p:ext uri="{BB962C8B-B14F-4D97-AF65-F5344CB8AC3E}">
        <p14:creationId xmlns:p14="http://schemas.microsoft.com/office/powerpoint/2010/main" val="2379647651"/>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airplane"/>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F73C92-A32C-7D4B-07A8-F226EFCE0F81}"/>
              </a:ext>
            </a:extLst>
          </p:cNvPr>
          <p:cNvSpPr>
            <a:spLocks noGrp="1"/>
          </p:cNvSpPr>
          <p:nvPr>
            <p:ph type="title"/>
          </p:nvPr>
        </p:nvSpPr>
        <p:spPr/>
        <p:txBody>
          <a:bodyPr/>
          <a:lstStyle/>
          <a:p>
            <a:r>
              <a:rPr lang="en-IN" dirty="0"/>
              <a:t>PROBLEM STATEMENT</a:t>
            </a:r>
          </a:p>
        </p:txBody>
      </p:sp>
      <p:sp>
        <p:nvSpPr>
          <p:cNvPr id="7" name="Content Placeholder 6">
            <a:extLst>
              <a:ext uri="{FF2B5EF4-FFF2-40B4-BE49-F238E27FC236}">
                <a16:creationId xmlns:a16="http://schemas.microsoft.com/office/drawing/2014/main" id="{4E7D3AB9-2DFF-102D-B941-80D7C14DECBA}"/>
              </a:ext>
            </a:extLst>
          </p:cNvPr>
          <p:cNvSpPr>
            <a:spLocks noGrp="1"/>
          </p:cNvSpPr>
          <p:nvPr>
            <p:ph idx="1"/>
          </p:nvPr>
        </p:nvSpPr>
        <p:spPr/>
        <p:txBody>
          <a:bodyPr/>
          <a:lstStyle/>
          <a:p>
            <a:r>
              <a:rPr lang="en-IN" sz="2300" dirty="0"/>
              <a:t>Cardiovascular disease is the leading cause of death globally.</a:t>
            </a:r>
          </a:p>
          <a:p>
            <a:r>
              <a:rPr lang="en-IN" sz="2300" dirty="0"/>
              <a:t>Early detection can significantly reduce mortality.</a:t>
            </a:r>
          </a:p>
          <a:p>
            <a:r>
              <a:rPr lang="en-IN" sz="2300" dirty="0"/>
              <a:t>Goal: Predict heart disease using clinical data and machine learning.</a:t>
            </a:r>
          </a:p>
          <a:p>
            <a:pPr marL="0" indent="0">
              <a:buNone/>
            </a:pPr>
            <a:endParaRPr lang="en-IN" dirty="0"/>
          </a:p>
        </p:txBody>
      </p:sp>
    </p:spTree>
    <p:extLst>
      <p:ext uri="{BB962C8B-B14F-4D97-AF65-F5344CB8AC3E}">
        <p14:creationId xmlns:p14="http://schemas.microsoft.com/office/powerpoint/2010/main" val="1189153235"/>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1E290A-AC4D-3725-2058-5DDFFBF7CD7F}"/>
              </a:ext>
            </a:extLst>
          </p:cNvPr>
          <p:cNvSpPr>
            <a:spLocks noGrp="1"/>
          </p:cNvSpPr>
          <p:nvPr>
            <p:ph type="title"/>
          </p:nvPr>
        </p:nvSpPr>
        <p:spPr/>
        <p:txBody>
          <a:bodyPr/>
          <a:lstStyle/>
          <a:p>
            <a:r>
              <a:rPr lang="en-IN" dirty="0"/>
              <a:t>Dataset OVERVIEW</a:t>
            </a:r>
          </a:p>
        </p:txBody>
      </p:sp>
      <p:sp>
        <p:nvSpPr>
          <p:cNvPr id="3" name="Content Placeholder 2">
            <a:extLst>
              <a:ext uri="{FF2B5EF4-FFF2-40B4-BE49-F238E27FC236}">
                <a16:creationId xmlns:a16="http://schemas.microsoft.com/office/drawing/2014/main" id="{716DCFA9-3285-285A-29BF-C11DDA6A0249}"/>
              </a:ext>
            </a:extLst>
          </p:cNvPr>
          <p:cNvSpPr>
            <a:spLocks noGrp="1"/>
          </p:cNvSpPr>
          <p:nvPr>
            <p:ph idx="1"/>
          </p:nvPr>
        </p:nvSpPr>
        <p:spPr>
          <a:xfrm>
            <a:off x="913795" y="2096064"/>
            <a:ext cx="6160773" cy="3695136"/>
          </a:xfrm>
        </p:spPr>
        <p:txBody>
          <a:bodyPr/>
          <a:lstStyle/>
          <a:p>
            <a:r>
              <a:rPr lang="en-IN" sz="2300" dirty="0">
                <a:ea typeface="Malgun Gothic" panose="020B0503020000020004" pitchFamily="34" charset="-127"/>
              </a:rPr>
              <a:t>918 patient records, 12 clinical features</a:t>
            </a:r>
          </a:p>
          <a:p>
            <a:pPr marL="228600" marR="0" lvl="0" indent="-228600" algn="l" defTabSz="914400" rtl="0" eaLnBrk="1" fontAlgn="auto" latinLnBrk="0" hangingPunct="1">
              <a:lnSpc>
                <a:spcPct val="120000"/>
              </a:lnSpc>
              <a:spcBef>
                <a:spcPts val="1000"/>
              </a:spcBef>
              <a:spcAft>
                <a:spcPts val="0"/>
              </a:spcAft>
              <a:buClrTx/>
              <a:buSzTx/>
              <a:buFont typeface="Arial" panose="020B0604020202020204" pitchFamily="34" charset="0"/>
              <a:buChar char="•"/>
              <a:tabLst/>
              <a:defRPr/>
            </a:pPr>
            <a:r>
              <a:rPr kumimoji="0" lang="en-IN" sz="2300" b="0" i="0" u="none" strike="noStrike" kern="1200" cap="none" spc="0" normalizeH="0" baseline="0" noProof="0" dirty="0">
                <a:ln>
                  <a:noFill/>
                </a:ln>
                <a:solidFill>
                  <a:prstClr val="white"/>
                </a:solidFill>
                <a:effectLst>
                  <a:outerShdw blurRad="50800" dist="38100" dir="2700000" algn="tl" rotWithShape="0">
                    <a:srgbClr val="000000">
                      <a:alpha val="48000"/>
                    </a:srgbClr>
                  </a:outerShdw>
                </a:effectLst>
                <a:uLnTx/>
                <a:uFillTx/>
                <a:latin typeface="Rockwell" panose="02060603020205020403"/>
                <a:ea typeface="+mn-ea"/>
                <a:cs typeface="+mn-cs"/>
              </a:rPr>
              <a:t>Removed duplicate rows to ensure data integrity</a:t>
            </a:r>
            <a:endParaRPr lang="en-IN" dirty="0">
              <a:ea typeface="Malgun Gothic" panose="020B0503020000020004" pitchFamily="34" charset="-127"/>
            </a:endParaRPr>
          </a:p>
          <a:p>
            <a:r>
              <a:rPr lang="en-IN" sz="2300" dirty="0">
                <a:ea typeface="Malgun Gothic" panose="020B0503020000020004" pitchFamily="34" charset="-127"/>
              </a:rPr>
              <a:t>Target : Presence(1) or absence(0) of heart disease</a:t>
            </a:r>
          </a:p>
          <a:p>
            <a:pPr marL="0" indent="0">
              <a:buNone/>
            </a:pPr>
            <a:endParaRPr lang="en-IN" dirty="0"/>
          </a:p>
        </p:txBody>
      </p:sp>
      <p:pic>
        <p:nvPicPr>
          <p:cNvPr id="5" name="Picture 4">
            <a:extLst>
              <a:ext uri="{FF2B5EF4-FFF2-40B4-BE49-F238E27FC236}">
                <a16:creationId xmlns:a16="http://schemas.microsoft.com/office/drawing/2014/main" id="{9FD69193-8B3B-9486-AD6B-0E89BBA524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12506" y="2096064"/>
            <a:ext cx="3160294" cy="3319272"/>
          </a:xfrm>
          <a:prstGeom prst="rect">
            <a:avLst/>
          </a:prstGeom>
        </p:spPr>
      </p:pic>
    </p:spTree>
    <p:extLst>
      <p:ext uri="{BB962C8B-B14F-4D97-AF65-F5344CB8AC3E}">
        <p14:creationId xmlns:p14="http://schemas.microsoft.com/office/powerpoint/2010/main" val="3651806210"/>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750">
        <p15:prstTrans prst="peelOff"/>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30F473-EEBD-0859-D1D5-325DF979B4E3}"/>
              </a:ext>
            </a:extLst>
          </p:cNvPr>
          <p:cNvSpPr>
            <a:spLocks noGrp="1"/>
          </p:cNvSpPr>
          <p:nvPr>
            <p:ph type="title"/>
          </p:nvPr>
        </p:nvSpPr>
        <p:spPr/>
        <p:txBody>
          <a:bodyPr/>
          <a:lstStyle/>
          <a:p>
            <a:r>
              <a:rPr lang="en-IN" dirty="0"/>
              <a:t>PREPROCESSING TECHNIQUES</a:t>
            </a:r>
          </a:p>
        </p:txBody>
      </p:sp>
      <p:sp>
        <p:nvSpPr>
          <p:cNvPr id="3" name="Content Placeholder 2">
            <a:extLst>
              <a:ext uri="{FF2B5EF4-FFF2-40B4-BE49-F238E27FC236}">
                <a16:creationId xmlns:a16="http://schemas.microsoft.com/office/drawing/2014/main" id="{84BA894D-EC48-DE4C-A2B7-32981B950B88}"/>
              </a:ext>
            </a:extLst>
          </p:cNvPr>
          <p:cNvSpPr>
            <a:spLocks noGrp="1"/>
          </p:cNvSpPr>
          <p:nvPr>
            <p:ph idx="1"/>
          </p:nvPr>
        </p:nvSpPr>
        <p:spPr/>
        <p:txBody>
          <a:bodyPr/>
          <a:lstStyle/>
          <a:p>
            <a:r>
              <a:rPr lang="en-IN" sz="2300" dirty="0">
                <a:latin typeface="+mj-lt"/>
              </a:rPr>
              <a:t>Outlier Handling :-</a:t>
            </a:r>
          </a:p>
          <a:p>
            <a:pPr lvl="1">
              <a:buFont typeface="Wingdings" panose="05000000000000000000" pitchFamily="2" charset="2"/>
              <a:buChar char="v"/>
            </a:pPr>
            <a:r>
              <a:rPr lang="en-IN" dirty="0">
                <a:latin typeface="Malgun Gothic" panose="020B0503020000020004" pitchFamily="34" charset="-127"/>
                <a:ea typeface="Malgun Gothic" panose="020B0503020000020004" pitchFamily="34" charset="-127"/>
              </a:rPr>
              <a:t> </a:t>
            </a:r>
            <a:r>
              <a:rPr lang="en-IN" sz="2000" dirty="0">
                <a:ea typeface="Malgun Gothic" panose="020B0503020000020004" pitchFamily="34" charset="-127"/>
              </a:rPr>
              <a:t>Resting BP and Cholesterol :- Interquartile Range (IQR)</a:t>
            </a:r>
          </a:p>
          <a:p>
            <a:pPr lvl="1">
              <a:buFont typeface="Wingdings" panose="05000000000000000000" pitchFamily="2" charset="2"/>
              <a:buChar char="v"/>
            </a:pPr>
            <a:r>
              <a:rPr lang="en-IN" sz="2000" dirty="0">
                <a:ea typeface="Malgun Gothic" panose="020B0503020000020004" pitchFamily="34" charset="-127"/>
              </a:rPr>
              <a:t> Oldpeak  :-  IQR + Function Transformer</a:t>
            </a:r>
          </a:p>
          <a:p>
            <a:r>
              <a:rPr lang="en-IN" sz="2300" dirty="0">
                <a:latin typeface="+mj-lt"/>
              </a:rPr>
              <a:t>Distribution Correction :-</a:t>
            </a:r>
          </a:p>
          <a:p>
            <a:pPr lvl="1">
              <a:buFont typeface="Wingdings" panose="05000000000000000000" pitchFamily="2" charset="2"/>
              <a:buChar char="v"/>
            </a:pPr>
            <a:r>
              <a:rPr lang="en-IN" dirty="0"/>
              <a:t> </a:t>
            </a:r>
            <a:r>
              <a:rPr lang="en-IN" sz="2000" dirty="0">
                <a:ea typeface="Malgun Gothic" panose="020B0503020000020004" pitchFamily="34" charset="-127"/>
              </a:rPr>
              <a:t>Cholesterol and Max Heart Rate : - Power Transformer</a:t>
            </a:r>
          </a:p>
          <a:p>
            <a:r>
              <a:rPr lang="en-IN" sz="2300" dirty="0">
                <a:latin typeface="+mj-lt"/>
              </a:rPr>
              <a:t>Scaling :-</a:t>
            </a:r>
          </a:p>
          <a:p>
            <a:pPr lvl="1">
              <a:buFont typeface="Wingdings" panose="05000000000000000000" pitchFamily="2" charset="2"/>
              <a:buChar char="v"/>
            </a:pPr>
            <a:r>
              <a:rPr lang="en-IN" dirty="0">
                <a:latin typeface="Malgun Gothic" panose="020B0503020000020004" pitchFamily="34" charset="-127"/>
                <a:ea typeface="Malgun Gothic" panose="020B0503020000020004" pitchFamily="34" charset="-127"/>
              </a:rPr>
              <a:t> </a:t>
            </a:r>
            <a:r>
              <a:rPr lang="en-IN" sz="2000" dirty="0">
                <a:ea typeface="Malgun Gothic" panose="020B0503020000020004" pitchFamily="34" charset="-127"/>
              </a:rPr>
              <a:t>Resting BP :- Normalized scaling (0-1 range)</a:t>
            </a:r>
          </a:p>
        </p:txBody>
      </p:sp>
    </p:spTree>
    <p:extLst>
      <p:ext uri="{BB962C8B-B14F-4D97-AF65-F5344CB8AC3E}">
        <p14:creationId xmlns:p14="http://schemas.microsoft.com/office/powerpoint/2010/main" val="375331380"/>
      </p:ext>
    </p:extLst>
  </p:cSld>
  <p:clrMapOvr>
    <a:masterClrMapping/>
  </p:clrMapOvr>
  <mc:AlternateContent xmlns:mc="http://schemas.openxmlformats.org/markup-compatibility/2006">
    <mc:Choice xmlns:p14="http://schemas.microsoft.com/office/powerpoint/2010/main" Requires="p14">
      <p:transition spd="slow" p14:dur="1500">
        <p14:flip dir="r"/>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426680-8310-B837-27EC-2025B9427270}"/>
              </a:ext>
            </a:extLst>
          </p:cNvPr>
          <p:cNvSpPr>
            <a:spLocks noGrp="1"/>
          </p:cNvSpPr>
          <p:nvPr>
            <p:ph type="title"/>
          </p:nvPr>
        </p:nvSpPr>
        <p:spPr/>
        <p:txBody>
          <a:bodyPr/>
          <a:lstStyle/>
          <a:p>
            <a:r>
              <a:rPr lang="en-IN" dirty="0"/>
              <a:t>MODELlING APPROACHES</a:t>
            </a:r>
          </a:p>
        </p:txBody>
      </p:sp>
      <p:sp>
        <p:nvSpPr>
          <p:cNvPr id="3" name="Content Placeholder 2">
            <a:extLst>
              <a:ext uri="{FF2B5EF4-FFF2-40B4-BE49-F238E27FC236}">
                <a16:creationId xmlns:a16="http://schemas.microsoft.com/office/drawing/2014/main" id="{89B52760-21E1-4F6D-D01D-182C0F6D7F1F}"/>
              </a:ext>
            </a:extLst>
          </p:cNvPr>
          <p:cNvSpPr>
            <a:spLocks noGrp="1"/>
          </p:cNvSpPr>
          <p:nvPr>
            <p:ph idx="1"/>
          </p:nvPr>
        </p:nvSpPr>
        <p:spPr/>
        <p:txBody>
          <a:bodyPr>
            <a:normAutofit/>
          </a:bodyPr>
          <a:lstStyle/>
          <a:p>
            <a:r>
              <a:rPr lang="en-IN" sz="2300" dirty="0"/>
              <a:t>Gradient Boosting Classifier</a:t>
            </a:r>
          </a:p>
          <a:p>
            <a:r>
              <a:rPr lang="en-IN" sz="2300" dirty="0"/>
              <a:t>Logistic Regression</a:t>
            </a:r>
          </a:p>
          <a:p>
            <a:r>
              <a:rPr lang="en-IN" sz="2300" dirty="0"/>
              <a:t>Decision Tree Classifier</a:t>
            </a:r>
          </a:p>
          <a:p>
            <a:r>
              <a:rPr lang="en-IN" sz="2300" dirty="0"/>
              <a:t>Random Forest Classifier</a:t>
            </a:r>
          </a:p>
          <a:p>
            <a:pPr marL="0" indent="0">
              <a:buNone/>
            </a:pPr>
            <a:r>
              <a:rPr lang="en-IN" sz="2300" dirty="0"/>
              <a:t>Each model trained on the same preprocessed dataset for fair comparison.</a:t>
            </a:r>
          </a:p>
        </p:txBody>
      </p:sp>
    </p:spTree>
    <p:extLst>
      <p:ext uri="{BB962C8B-B14F-4D97-AF65-F5344CB8AC3E}">
        <p14:creationId xmlns:p14="http://schemas.microsoft.com/office/powerpoint/2010/main" val="1370191477"/>
      </p:ext>
    </p:extLst>
  </p:cSld>
  <p:clrMapOvr>
    <a:masterClrMapping/>
  </p:clrMapOvr>
  <mc:AlternateContent xmlns:mc="http://schemas.openxmlformats.org/markup-compatibility/2006">
    <mc:Choice xmlns:p14="http://schemas.microsoft.com/office/powerpoint/2010/main" Requires="p14">
      <p:transition spd="slow" p14:dur="1500">
        <p14:prism/>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A2D74938-42E5-4CF5-78D4-51AC266A6695}"/>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rcRect l="6703" t="10266" r="10889" b="5758"/>
          <a:stretch>
            <a:fillRect/>
          </a:stretch>
        </p:blipFill>
        <p:spPr>
          <a:xfrm>
            <a:off x="3628570" y="2121919"/>
            <a:ext cx="3947887" cy="3888881"/>
          </a:xfrm>
        </p:spPr>
      </p:pic>
      <p:sp>
        <p:nvSpPr>
          <p:cNvPr id="2" name="Title 1">
            <a:extLst>
              <a:ext uri="{FF2B5EF4-FFF2-40B4-BE49-F238E27FC236}">
                <a16:creationId xmlns:a16="http://schemas.microsoft.com/office/drawing/2014/main" id="{90886CF6-C90F-A756-1F3C-A3D9CA69C5F7}"/>
              </a:ext>
            </a:extLst>
          </p:cNvPr>
          <p:cNvSpPr>
            <a:spLocks noGrp="1"/>
          </p:cNvSpPr>
          <p:nvPr>
            <p:ph type="title"/>
          </p:nvPr>
        </p:nvSpPr>
        <p:spPr/>
        <p:txBody>
          <a:bodyPr/>
          <a:lstStyle/>
          <a:p>
            <a:r>
              <a:rPr lang="en-IN"/>
              <a:t>GRADIENT BOOSTING PERFORMANCE OVERVIEW</a:t>
            </a:r>
            <a:endParaRPr lang="en-IN" dirty="0"/>
          </a:p>
        </p:txBody>
      </p:sp>
      <p:sp>
        <p:nvSpPr>
          <p:cNvPr id="4" name="Content Placeholder 3">
            <a:extLst>
              <a:ext uri="{FF2B5EF4-FFF2-40B4-BE49-F238E27FC236}">
                <a16:creationId xmlns:a16="http://schemas.microsoft.com/office/drawing/2014/main" id="{6787F764-C263-6852-889B-B9F344EC707A}"/>
              </a:ext>
            </a:extLst>
          </p:cNvPr>
          <p:cNvSpPr>
            <a:spLocks noGrp="1"/>
          </p:cNvSpPr>
          <p:nvPr>
            <p:ph sz="half" idx="2"/>
          </p:nvPr>
        </p:nvSpPr>
        <p:spPr>
          <a:xfrm>
            <a:off x="576972" y="2121920"/>
            <a:ext cx="5094154" cy="3702881"/>
          </a:xfrm>
        </p:spPr>
        <p:txBody>
          <a:bodyPr/>
          <a:lstStyle/>
          <a:p>
            <a:r>
              <a:rPr lang="en-IN" dirty="0"/>
              <a:t>Accuracy :-  89.71%</a:t>
            </a:r>
          </a:p>
          <a:p>
            <a:r>
              <a:rPr lang="en-IN" dirty="0"/>
              <a:t>Precision :-  86.24%</a:t>
            </a:r>
          </a:p>
          <a:p>
            <a:r>
              <a:rPr lang="en-IN" dirty="0"/>
              <a:t>Recall : - 96.90%  </a:t>
            </a:r>
          </a:p>
        </p:txBody>
      </p:sp>
      <p:pic>
        <p:nvPicPr>
          <p:cNvPr id="19" name="Picture 18">
            <a:extLst>
              <a:ext uri="{FF2B5EF4-FFF2-40B4-BE49-F238E27FC236}">
                <a16:creationId xmlns:a16="http://schemas.microsoft.com/office/drawing/2014/main" id="{C11C3EB6-BCA5-3096-95EA-256AF27F603C}"/>
              </a:ext>
            </a:extLst>
          </p:cNvPr>
          <p:cNvPicPr>
            <a:picLocks noChangeAspect="1"/>
          </p:cNvPicPr>
          <p:nvPr/>
        </p:nvPicPr>
        <p:blipFill>
          <a:blip r:embed="rId3">
            <a:extLst>
              <a:ext uri="{28A0092B-C50C-407E-A947-70E740481C1C}">
                <a14:useLocalDpi xmlns:a14="http://schemas.microsoft.com/office/drawing/2010/main" val="0"/>
              </a:ext>
            </a:extLst>
          </a:blip>
          <a:srcRect r="8978"/>
          <a:stretch>
            <a:fillRect/>
          </a:stretch>
        </p:blipFill>
        <p:spPr>
          <a:xfrm>
            <a:off x="7576457" y="2121921"/>
            <a:ext cx="3802743" cy="3888880"/>
          </a:xfrm>
          <a:prstGeom prst="rect">
            <a:avLst/>
          </a:prstGeom>
        </p:spPr>
      </p:pic>
    </p:spTree>
    <p:extLst>
      <p:ext uri="{BB962C8B-B14F-4D97-AF65-F5344CB8AC3E}">
        <p14:creationId xmlns:p14="http://schemas.microsoft.com/office/powerpoint/2010/main" val="3524674847"/>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racture"/>
      </p:transition>
    </mc:Choice>
    <mc:Fallback>
      <p:transition spd="slow">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amask">
  <a:themeElements>
    <a:clrScheme name="Damask">
      <a:dk1>
        <a:sysClr val="windowText" lastClr="000000"/>
      </a:dk1>
      <a:lt1>
        <a:sysClr val="window" lastClr="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Damask">
      <a:majorFont>
        <a:latin typeface="Bookman Old Style" panose="02050604050505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name="Damask" id="{F9A299A0-33D0-4E0F-9F3F-7163E3744208}" vid="{746EEEEA-FB6A-406B-B510-531588D54811}"/>
    </a:ext>
  </a:extLst>
</a:theme>
</file>

<file path=docProps/app.xml><?xml version="1.0" encoding="utf-8"?>
<Properties xmlns="http://schemas.openxmlformats.org/officeDocument/2006/extended-properties" xmlns:vt="http://schemas.openxmlformats.org/officeDocument/2006/docPropsVTypes">
  <Template>Gallery</Template>
  <TotalTime>2882</TotalTime>
  <Words>1528</Words>
  <Application>Microsoft Office PowerPoint</Application>
  <PresentationFormat>Widescreen</PresentationFormat>
  <Paragraphs>232</Paragraphs>
  <Slides>47</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47</vt:i4>
      </vt:variant>
    </vt:vector>
  </HeadingPairs>
  <TitlesOfParts>
    <vt:vector size="53" baseType="lpstr">
      <vt:lpstr>Malgun Gothic</vt:lpstr>
      <vt:lpstr>Arial</vt:lpstr>
      <vt:lpstr>Bookman Old Style</vt:lpstr>
      <vt:lpstr>Rockwell</vt:lpstr>
      <vt:lpstr>Wingdings</vt:lpstr>
      <vt:lpstr>Damask</vt:lpstr>
      <vt:lpstr>MACHINE LEARNING INTERNSHIP PROJECT</vt:lpstr>
      <vt:lpstr>Content</vt:lpstr>
      <vt:lpstr>HEART DISEASE PREDICTION</vt:lpstr>
      <vt:lpstr>INTRODUCTION</vt:lpstr>
      <vt:lpstr>PROBLEM STATEMENT</vt:lpstr>
      <vt:lpstr>Dataset OVERVIEW</vt:lpstr>
      <vt:lpstr>PREPROCESSING TECHNIQUES</vt:lpstr>
      <vt:lpstr>MODELlING APPROACHES</vt:lpstr>
      <vt:lpstr>GRADIENT BOOSTING PERFORMANCE OVERVIEW</vt:lpstr>
      <vt:lpstr>LOGISTIC REGRESSION PERFORMANCE OVERVIEW</vt:lpstr>
      <vt:lpstr>DECISIONTREE CLASSIFIER PERFORMANCE OVERVIEW</vt:lpstr>
      <vt:lpstr>RANDOMFOREST CLASSIFIER PERFORMANCE OVERVIEW</vt:lpstr>
      <vt:lpstr>MODEL COMPARISON</vt:lpstr>
      <vt:lpstr>CONCLUSION</vt:lpstr>
      <vt:lpstr>LUNG CANCER PREDICTION</vt:lpstr>
      <vt:lpstr>INTRODUCTION</vt:lpstr>
      <vt:lpstr>PROBLEM STATEMENT</vt:lpstr>
      <vt:lpstr>DATASET OVERVIEW</vt:lpstr>
      <vt:lpstr>FEATURE ENGINEERING</vt:lpstr>
      <vt:lpstr>Data PREPROCESSING</vt:lpstr>
      <vt:lpstr>MODELING APPROACHES</vt:lpstr>
      <vt:lpstr>CATBOOST CLASSIFIER PERFORMANCE OVERVIEW</vt:lpstr>
      <vt:lpstr>XGBOOST CLASSIFIER PERFORMANCE OVERVIEW</vt:lpstr>
      <vt:lpstr>VOTING CLASSIFIER PERFORMANCE OVERVIEW</vt:lpstr>
      <vt:lpstr>Model COMPARISON</vt:lpstr>
      <vt:lpstr>CONCLUSION</vt:lpstr>
      <vt:lpstr>MOBILE PHONE PRICE PREDICTION </vt:lpstr>
      <vt:lpstr>INTRODUCTION</vt:lpstr>
      <vt:lpstr>PROBLEM STATEMENT</vt:lpstr>
      <vt:lpstr>DATASET OVERVIEW</vt:lpstr>
      <vt:lpstr>MODEL SELECTION</vt:lpstr>
      <vt:lpstr>Logistic regression results</vt:lpstr>
      <vt:lpstr>Decision tree results</vt:lpstr>
      <vt:lpstr>Random forest results</vt:lpstr>
      <vt:lpstr>Model comparison</vt:lpstr>
      <vt:lpstr>Conclusion</vt:lpstr>
      <vt:lpstr>Thyroid cancer detection</vt:lpstr>
      <vt:lpstr>introduction</vt:lpstr>
      <vt:lpstr>Problem statement</vt:lpstr>
      <vt:lpstr>Dataset overview</vt:lpstr>
      <vt:lpstr>Feature engineering</vt:lpstr>
      <vt:lpstr>Modelling approaches</vt:lpstr>
      <vt:lpstr>Decision tree &amp; random Forest results</vt:lpstr>
      <vt:lpstr>Gradient boosting results</vt:lpstr>
      <vt:lpstr>Model comparison</vt:lpstr>
      <vt:lpstr>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Malaya Kumar Pradhan</dc:creator>
  <cp:lastModifiedBy>Malaya Kumar Pradhan</cp:lastModifiedBy>
  <cp:revision>15</cp:revision>
  <dcterms:created xsi:type="dcterms:W3CDTF">2025-06-22T08:41:58Z</dcterms:created>
  <dcterms:modified xsi:type="dcterms:W3CDTF">2025-06-27T03:31:15Z</dcterms:modified>
</cp:coreProperties>
</file>